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xtWDz4eOphdkZbxfVqdHA==" hashData="3EjXb/96Qm8OH9w2SVZyiWNnNzYkcJpPjoP9HbcGPahuIYh10+/nxh1JmzitmDv8LlMwzIGTnaWx0jJokml++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0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9989FB68-2E98-40A1-AEC8-7A2D53E2F0E0}" type="datetimeFigureOut">
              <a:rPr lang="en-US" smtClean="0"/>
              <a:t>4/30/2021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89FB68-2E98-40A1-AEC8-7A2D53E2F0E0}"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C4AA8-21F0-4883-967D-4F5A86ABEDD7}"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9989FB68-2E98-40A1-AEC8-7A2D53E2F0E0}"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A7FC4AA8-21F0-4883-967D-4F5A86ABEDD7}"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9989FB68-2E98-40A1-AEC8-7A2D53E2F0E0}" type="datetimeFigureOut">
              <a:rPr lang="en-US" smtClean="0"/>
              <a:t>4/30/2021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A7FC4AA8-21F0-4883-967D-4F5A86ABED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de la unidad </a:t>
            </a:r>
          </a:p>
        </p:txBody>
      </p:sp>
      <p:sp>
        <p:nvSpPr>
          <p:cNvPr id="3" name="Content Placeholder 2">
            <a:extLst>
              <a:ext uri="{FF2B5EF4-FFF2-40B4-BE49-F238E27FC236}">
                <a16:creationId xmlns:a16="http://schemas.microsoft.com/office/drawing/2014/main" id="{520723F1-3B8E-421F-80A2-E8442E4D74BC}"/>
              </a:ext>
            </a:extLst>
          </p:cNvPr>
          <p:cNvSpPr>
            <a:spLocks noGrp="1"/>
          </p:cNvSpPr>
          <p:nvPr>
            <p:ph idx="1"/>
          </p:nvPr>
        </p:nvSpPr>
        <p:spPr/>
        <p:txBody>
          <a:bodyPr>
            <a:normAutofit fontScale="70000" lnSpcReduction="20000"/>
          </a:bodyPr>
          <a:lstStyle/>
          <a:p>
            <a:pPr fontAlgn="auto">
              <a:spcBef>
                <a:spcPct val="100000"/>
              </a:spcBef>
              <a:buSzPct val="99000"/>
              <a:tabLst/>
            </a:pPr>
            <a:r>
              <a:rPr lang="es-ES" kern="1200">
                <a:sym typeface="Arial"/>
              </a:rPr>
              <a:t>La lección Áreas funcionales y posiciones le presenta los componentes organizativos de ICS, el personal de comando, el personal general y las herramientas de ICS.</a:t>
            </a:r>
          </a:p>
          <a:p>
            <a:pPr fontAlgn="auto">
              <a:spcBef>
                <a:spcPct val="100000"/>
              </a:spcBef>
              <a:buSzPct val="99000"/>
              <a:tabLst/>
            </a:pPr>
            <a:r>
              <a:rPr lang="es-ES" kern="1200">
                <a:sym typeface="Arial"/>
              </a:rPr>
              <a:t>Al final de esta unidad, los estudiantes podrán:</a:t>
            </a:r>
          </a:p>
          <a:p>
            <a:pPr marL="254000" lvl="1" indent="-254000" fontAlgn="auto">
              <a:spcBef>
                <a:spcPct val="100000"/>
              </a:spcBef>
              <a:buSzPct val="99000"/>
              <a:buFont typeface="Arial"/>
              <a:buChar char="•"/>
              <a:tabLst/>
            </a:pPr>
            <a:r>
              <a:rPr lang="es-ES" kern="1200">
                <a:ea typeface="+mn-ea"/>
                <a:sym typeface="Arial"/>
              </a:rPr>
              <a:t>Describir las funciones de las posiciones organizativas dentro del Sistema de Comando de Incidentes (ICS). </a:t>
            </a:r>
          </a:p>
          <a:p>
            <a:pPr marL="254000" lvl="1" indent="-254000" fontAlgn="auto">
              <a:spcBef>
                <a:spcPct val="100000"/>
              </a:spcBef>
              <a:buSzPct val="99000"/>
              <a:buFont typeface="Arial"/>
              <a:buChar char="•"/>
              <a:tabLst/>
            </a:pPr>
            <a:r>
              <a:rPr lang="es-ES" kern="1200">
                <a:ea typeface="+mn-ea"/>
                <a:sym typeface="Arial"/>
              </a:rPr>
              <a:t>Identificar las herramientas de ICS necesarias para gestionar un incidente. </a:t>
            </a:r>
          </a:p>
          <a:p>
            <a:pPr marL="254000" lvl="1" indent="-254000" fontAlgn="auto">
              <a:spcBef>
                <a:spcPct val="100000"/>
              </a:spcBef>
              <a:buSzPct val="99000"/>
              <a:buFont typeface="Arial"/>
              <a:buChar char="•"/>
              <a:tabLst/>
            </a:pPr>
            <a:r>
              <a:rPr lang="es-ES" kern="1200">
                <a:ea typeface="+mn-ea"/>
                <a:sym typeface="Arial"/>
              </a:rPr>
              <a:t>Demostrar el uso de un formulario ICS 201, informe de incidents.</a:t>
            </a:r>
          </a:p>
          <a:p>
            <a:pPr>
              <a:spcBef>
                <a:spcPct val="100000"/>
              </a:spcBef>
              <a:buSzPct val="99000"/>
            </a:pPr>
            <a:r>
              <a:rPr lang="es-ES" kern="1200">
                <a:sym typeface="Arial"/>
              </a:rPr>
              <a:t> </a:t>
            </a:r>
            <a:endParaRPr lang="en-US"/>
          </a:p>
        </p:txBody>
      </p:sp>
      <p:sp>
        <p:nvSpPr>
          <p:cNvPr id="6" name="Slide Number Placeholder 5">
            <a:extLst>
              <a:ext uri="{FF2B5EF4-FFF2-40B4-BE49-F238E27FC236}">
                <a16:creationId xmlns:a16="http://schemas.microsoft.com/office/drawing/2014/main" id="{CDFB66F0-2B9F-4BE7-93E9-E6C85B83369F}"/>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a:t>
            </a:fld>
            <a:endParaRPr lang="en-US"/>
          </a:p>
        </p:txBody>
      </p:sp>
    </p:spTree>
    <p:extLst>
      <p:ext uri="{BB962C8B-B14F-4D97-AF65-F5344CB8AC3E}">
        <p14:creationId xmlns:p14="http://schemas.microsoft.com/office/powerpoint/2010/main" val="24710345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DDE38A-F342-4BBC-85CF-DA44523D306E}"/>
              </a:ext>
            </a:extLst>
          </p:cNvPr>
          <p:cNvSpPr>
            <a:spLocks noGrp="1"/>
          </p:cNvSpPr>
          <p:nvPr>
            <p:ph type="title"/>
          </p:nvPr>
        </p:nvSpPr>
        <p:spPr/>
        <p:txBody>
          <a:bodyPr/>
          <a:lstStyle/>
          <a:p>
            <a:endParaRPr lang="en-US"/>
          </a:p>
        </p:txBody>
      </p:sp>
      <p:sp>
        <p:nvSpPr>
          <p:cNvPr id="8" name="Slide Number Placeholder 7">
            <a:extLst>
              <a:ext uri="{FF2B5EF4-FFF2-40B4-BE49-F238E27FC236}">
                <a16:creationId xmlns:a16="http://schemas.microsoft.com/office/drawing/2014/main" id="{EBB5A5C4-B262-4185-9F00-A42E8765766F}"/>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10</a:t>
            </a:fld>
            <a:endParaRPr lang="en-US"/>
          </a:p>
        </p:txBody>
      </p:sp>
      <p:pic>
        <p:nvPicPr>
          <p:cNvPr id="7" name="Content Placeholder 6" descr="Discussion Question">
            <a:extLst>
              <a:ext uri="{FF2B5EF4-FFF2-40B4-BE49-F238E27FC236}">
                <a16:creationId xmlns:a16="http://schemas.microsoft.com/office/drawing/2014/main" id="{4F0FEB41-2316-427B-97D1-BD93A5C4566B}"/>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10" name="Content Placeholder 9">
            <a:extLst>
              <a:ext uri="{FF2B5EF4-FFF2-40B4-BE49-F238E27FC236}">
                <a16:creationId xmlns:a16="http://schemas.microsoft.com/office/drawing/2014/main" id="{E940806B-723D-4D29-92C0-1C6C3BD9C0D3}"/>
              </a:ext>
            </a:extLst>
          </p:cNvPr>
          <p:cNvSpPr>
            <a:spLocks noGrp="1"/>
          </p:cNvSpPr>
          <p:nvPr>
            <p:ph sz="quarter" idx="14"/>
          </p:nvPr>
        </p:nvSpPr>
        <p:spPr>
          <a:xfrm>
            <a:off x="1905000" y="1148038"/>
            <a:ext cx="6781800" cy="4561923"/>
          </a:xfrm>
        </p:spPr>
        <p:txBody>
          <a:bodyPr>
            <a:normAutofit/>
          </a:bodyPr>
          <a:lstStyle/>
          <a:p>
            <a:pPr lvl="0">
              <a:spcBef>
                <a:spcPct val="100000"/>
              </a:spcBef>
              <a:buClrTx/>
            </a:pPr>
            <a:r>
              <a:rPr lang="es-ES" sz="2400" dirty="0">
                <a:sym typeface="Arial"/>
              </a:rPr>
              <a:t>Lea la siguiente pregunta y luego seleccione la respuesta correcta. </a:t>
            </a:r>
          </a:p>
          <a:p>
            <a:pPr lvl="0">
              <a:spcBef>
                <a:spcPct val="100000"/>
              </a:spcBef>
              <a:buClrTx/>
            </a:pPr>
            <a:r>
              <a:rPr lang="es-ES" sz="2400" dirty="0">
                <a:sym typeface="Arial"/>
              </a:rPr>
              <a:t>Una agencia u organización que proporciona personal, servicios u otros recursos a la agencia con responsabilidad directa para la gestión de incidentes se denomina: </a:t>
            </a:r>
          </a:p>
          <a:p>
            <a:pPr lvl="1">
              <a:spcBef>
                <a:spcPct val="50000"/>
              </a:spcBef>
              <a:buSzPct val="100000"/>
              <a:buFont typeface="Arial"/>
              <a:buChar char="•"/>
            </a:pPr>
            <a:r>
              <a:rPr lang="es-ES" sz="2400" dirty="0">
                <a:sym typeface="Arial"/>
              </a:rPr>
              <a:t>Agencia de asistencia</a:t>
            </a:r>
          </a:p>
          <a:p>
            <a:pPr lvl="1">
              <a:spcBef>
                <a:spcPct val="50000"/>
              </a:spcBef>
              <a:buSzPct val="100000"/>
              <a:buFont typeface="Arial"/>
              <a:buChar char="•"/>
            </a:pPr>
            <a:r>
              <a:rPr lang="es-ES" sz="2400" dirty="0">
                <a:sym typeface="Arial"/>
              </a:rPr>
              <a:t>Agencia colaboradora</a:t>
            </a:r>
          </a:p>
        </p:txBody>
      </p:sp>
    </p:spTree>
    <p:extLst>
      <p:ext uri="{BB962C8B-B14F-4D97-AF65-F5344CB8AC3E}">
        <p14:creationId xmlns:p14="http://schemas.microsoft.com/office/powerpoint/2010/main" val="78442717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82EF091-74B7-49A8-8AB6-1B99A42626C9}"/>
              </a:ext>
            </a:extLst>
          </p:cNvPr>
          <p:cNvSpPr>
            <a:spLocks noGrp="1"/>
          </p:cNvSpPr>
          <p:nvPr>
            <p:ph type="title"/>
          </p:nvPr>
        </p:nvSpPr>
        <p:spPr/>
        <p:txBody>
          <a:bodyPr/>
          <a:lstStyle/>
          <a:p>
            <a:endParaRPr lang="en-US"/>
          </a:p>
        </p:txBody>
      </p:sp>
      <p:sp>
        <p:nvSpPr>
          <p:cNvPr id="8" name="Slide Number Placeholder 7">
            <a:extLst>
              <a:ext uri="{FF2B5EF4-FFF2-40B4-BE49-F238E27FC236}">
                <a16:creationId xmlns:a16="http://schemas.microsoft.com/office/drawing/2014/main" id="{A181CCA0-4BE0-4F7A-A124-A14BE1BA5080}"/>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11</a:t>
            </a:fld>
            <a:endParaRPr lang="en-US"/>
          </a:p>
        </p:txBody>
      </p:sp>
      <p:pic>
        <p:nvPicPr>
          <p:cNvPr id="7" name="Content Placeholder 6" descr="Discussion Question">
            <a:extLst>
              <a:ext uri="{FF2B5EF4-FFF2-40B4-BE49-F238E27FC236}">
                <a16:creationId xmlns:a16="http://schemas.microsoft.com/office/drawing/2014/main" id="{5685059A-F5F7-48C9-A40E-DACC3447EB66}"/>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10" name="Content Placeholder 9">
            <a:extLst>
              <a:ext uri="{FF2B5EF4-FFF2-40B4-BE49-F238E27FC236}">
                <a16:creationId xmlns:a16="http://schemas.microsoft.com/office/drawing/2014/main" id="{3D5AB99C-ABB4-4C02-943C-6D1171209EE3}"/>
              </a:ext>
            </a:extLst>
          </p:cNvPr>
          <p:cNvSpPr>
            <a:spLocks noGrp="1"/>
          </p:cNvSpPr>
          <p:nvPr>
            <p:ph sz="quarter" idx="14"/>
          </p:nvPr>
        </p:nvSpPr>
        <p:spPr/>
        <p:txBody>
          <a:bodyPr>
            <a:normAutofit/>
          </a:bodyPr>
          <a:lstStyle/>
          <a:p>
            <a:pPr lvl="0">
              <a:spcBef>
                <a:spcPct val="100000"/>
              </a:spcBef>
              <a:buClrTx/>
            </a:pPr>
            <a:r>
              <a:rPr lang="es-ES" dirty="0">
                <a:sym typeface="Arial"/>
              </a:rPr>
              <a:t>Instrucciones: </a:t>
            </a:r>
            <a:r>
              <a:rPr lang="es-ES" b="1" dirty="0">
                <a:sym typeface="Arial"/>
              </a:rPr>
              <a:t>lea la pregunta a continuación y luego seleccione la respuesta correcta.</a:t>
            </a:r>
            <a:r>
              <a:rPr lang="es-ES" dirty="0">
                <a:sym typeface="Arial"/>
              </a:rPr>
              <a:t> </a:t>
            </a:r>
          </a:p>
          <a:p>
            <a:pPr lvl="0">
              <a:spcBef>
                <a:spcPct val="100000"/>
              </a:spcBef>
              <a:buClrTx/>
            </a:pPr>
            <a:r>
              <a:rPr lang="es-ES" dirty="0">
                <a:sym typeface="Arial"/>
              </a:rPr>
              <a:t>Un ___________ es una persona asignada a un incidente de una agencia de asistencia o de cooperación. </a:t>
            </a:r>
          </a:p>
          <a:p>
            <a:pPr lvl="1">
              <a:spcBef>
                <a:spcPct val="50000"/>
              </a:spcBef>
              <a:buSzPct val="100000"/>
              <a:buFont typeface="Arial"/>
              <a:buChar char="•"/>
            </a:pPr>
            <a:r>
              <a:rPr lang="es-ES" dirty="0">
                <a:sym typeface="Arial"/>
              </a:rPr>
              <a:t>Asistente </a:t>
            </a:r>
          </a:p>
          <a:p>
            <a:pPr lvl="1">
              <a:spcBef>
                <a:spcPct val="50000"/>
              </a:spcBef>
              <a:buSzPct val="100000"/>
              <a:buFont typeface="Arial"/>
              <a:buChar char="•"/>
            </a:pPr>
            <a:r>
              <a:rPr lang="es-ES" dirty="0">
                <a:sym typeface="Arial"/>
              </a:rPr>
              <a:t>Representante de la agencia</a:t>
            </a:r>
            <a:endParaRPr lang="en-US" dirty="0"/>
          </a:p>
        </p:txBody>
      </p:sp>
    </p:spTree>
    <p:extLst>
      <p:ext uri="{BB962C8B-B14F-4D97-AF65-F5344CB8AC3E}">
        <p14:creationId xmlns:p14="http://schemas.microsoft.com/office/powerpoint/2010/main" val="334447710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Incidentes en expansión </a:t>
            </a:r>
          </a:p>
        </p:txBody>
      </p:sp>
      <p:sp>
        <p:nvSpPr>
          <p:cNvPr id="3" name="Content Placeholder 2">
            <a:extLst>
              <a:ext uri="{FF2B5EF4-FFF2-40B4-BE49-F238E27FC236}">
                <a16:creationId xmlns:a16="http://schemas.microsoft.com/office/drawing/2014/main" id="{007CC444-EF74-4767-A88C-214B1D78955E}"/>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Un incidente puede comenzar pequeño y luego expandirse. A medida que aumenta el alcance del incidente y aumenta la cantidad de recursos necesarios, puede ser necesario activar Equipos, Unidades, Divisiones, Grupos, Ramas o Secciones para mantener un intervalo de control adecuado. </a:t>
            </a:r>
          </a:p>
          <a:p>
            <a:pPr fontAlgn="auto">
              <a:spcBef>
                <a:spcPct val="100000"/>
              </a:spcBef>
              <a:spcAft>
                <a:spcPts val="0"/>
              </a:spcAft>
              <a:buSzPct val="99000"/>
              <a:tabLst/>
            </a:pPr>
            <a:r>
              <a:rPr lang="es-ES" kern="1200">
                <a:sym typeface="Arial"/>
              </a:rPr>
              <a:t>La capacidad de delegar la supervisión de los recursos no solo libera al Comandante del incidente para realizar los deberes críticos de toma de decisiones y evaluación, sino que también define claramente las líneas de comunicación para todos los involucrados en el incidente.</a:t>
            </a:r>
          </a:p>
          <a:p>
            <a:pPr fontAlgn="auto">
              <a:spcBef>
                <a:spcPct val="100000"/>
              </a:spcBef>
              <a:spcAft>
                <a:spcPts val="0"/>
              </a:spcAft>
              <a:buSzPct val="99000"/>
              <a:tabLst/>
            </a:pPr>
            <a:r>
              <a:rPr lang="es-ES" kern="1200">
                <a:sym typeface="Arial"/>
              </a:rPr>
              <a:t>A continuación, revisaremos los principales elementos organizativos que pueden activarse durante un incidente de expansión. </a:t>
            </a:r>
            <a:endParaRPr lang="en-US"/>
          </a:p>
        </p:txBody>
      </p:sp>
      <p:pic>
        <p:nvPicPr>
          <p:cNvPr id="8" name="Content Placeholder 7" descr="A group of people in a classroom watching the instructor">
            <a:extLst>
              <a:ext uri="{FF2B5EF4-FFF2-40B4-BE49-F238E27FC236}">
                <a16:creationId xmlns:a16="http://schemas.microsoft.com/office/drawing/2014/main" id="{BD796D58-635D-439B-9D9D-7694C1949AA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A8B3E6F7-1B7B-4C1A-A7A3-9016B48A5E2E}"/>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12</a:t>
            </a:fld>
            <a:endParaRPr lang="en-US"/>
          </a:p>
        </p:txBody>
      </p:sp>
    </p:spTree>
    <p:extLst>
      <p:ext uri="{BB962C8B-B14F-4D97-AF65-F5344CB8AC3E}">
        <p14:creationId xmlns:p14="http://schemas.microsoft.com/office/powerpoint/2010/main" val="364482903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Sección de Operaciones </a:t>
            </a:r>
          </a:p>
        </p:txBody>
      </p:sp>
      <p:sp>
        <p:nvSpPr>
          <p:cNvPr id="3" name="Content Placeholder 2">
            <a:extLst>
              <a:ext uri="{FF2B5EF4-FFF2-40B4-BE49-F238E27FC236}">
                <a16:creationId xmlns:a16="http://schemas.microsoft.com/office/drawing/2014/main" id="{4D41D815-80C9-4962-9A54-4718E88E2294}"/>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La Sección de Operaciones: </a:t>
            </a:r>
          </a:p>
          <a:p>
            <a:pPr fontAlgn="auto">
              <a:spcBef>
                <a:spcPct val="100000"/>
              </a:spcBef>
              <a:spcAft>
                <a:spcPts val="0"/>
              </a:spcAft>
              <a:buSzPct val="99000"/>
              <a:tabLst/>
            </a:pPr>
            <a:r>
              <a:rPr lang="es-ES" kern="1200">
                <a:sym typeface="Arial"/>
              </a:rPr>
              <a:t>Dirige y coordina todas las operaciones tácticas incidentes. </a:t>
            </a:r>
          </a:p>
          <a:p>
            <a:pPr fontAlgn="auto">
              <a:spcBef>
                <a:spcPct val="100000"/>
              </a:spcBef>
              <a:spcAft>
                <a:spcPts val="0"/>
              </a:spcAft>
              <a:buSzPct val="99000"/>
              <a:tabLst/>
            </a:pPr>
            <a:r>
              <a:rPr lang="es-ES" kern="1200">
                <a:sym typeface="Arial"/>
              </a:rPr>
              <a:t>Es típicamente una de las primeras organizaciones asignadas al incidente </a:t>
            </a:r>
          </a:p>
          <a:p>
            <a:pPr fontAlgn="auto">
              <a:spcBef>
                <a:spcPct val="100000"/>
              </a:spcBef>
              <a:spcAft>
                <a:spcPts val="0"/>
              </a:spcAft>
              <a:buSzPct val="99000"/>
              <a:tabLst/>
            </a:pPr>
            <a:r>
              <a:rPr lang="es-ES" kern="1200">
                <a:sym typeface="Arial"/>
              </a:rPr>
              <a:t>Se expande de abajo hacia arriba </a:t>
            </a:r>
          </a:p>
          <a:p>
            <a:pPr fontAlgn="auto">
              <a:spcBef>
                <a:spcPct val="100000"/>
              </a:spcBef>
              <a:spcAft>
                <a:spcPts val="0"/>
              </a:spcAft>
              <a:buSzPct val="99000"/>
              <a:tabLst/>
            </a:pPr>
            <a:r>
              <a:rPr lang="es-ES" kern="1200">
                <a:sym typeface="Arial"/>
              </a:rPr>
              <a:t>Tiene los recursos más incidents</a:t>
            </a:r>
          </a:p>
          <a:p>
            <a:pPr fontAlgn="auto">
              <a:spcBef>
                <a:spcPct val="100000"/>
              </a:spcBef>
              <a:spcAft>
                <a:spcPts val="0"/>
              </a:spcAft>
              <a:buSzPct val="99000"/>
              <a:tabLst/>
            </a:pPr>
            <a:r>
              <a:rPr lang="es-ES" kern="1200">
                <a:sym typeface="Arial"/>
              </a:rPr>
              <a:t>Puede tener áreas de puesta en escena y organizaciones especiales.</a:t>
            </a:r>
            <a:endParaRPr lang="en-US"/>
          </a:p>
        </p:txBody>
      </p:sp>
      <p:pic>
        <p:nvPicPr>
          <p:cNvPr id="8" name="Content Placeholder 7" descr="Graphic of an organizational chart showing the Operations Seciton.  The Operations Section Chief reports directly to the Incident Commander.  Within the Operations Section, the Staging Area Manager reports directly to the Operations Section Chief.  Within this particular ICS organization, there are two groups in the Operations Section: the Business Continuity Group and the Security Group.">
            <a:extLst>
              <a:ext uri="{FF2B5EF4-FFF2-40B4-BE49-F238E27FC236}">
                <a16:creationId xmlns:a16="http://schemas.microsoft.com/office/drawing/2014/main" id="{A8350EDA-A1DC-4F41-80D4-B7E21521460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908765" y="1916302"/>
            <a:ext cx="3441270" cy="3034921"/>
          </a:xfrm>
          <a:prstGeom prst="rect">
            <a:avLst/>
          </a:prstGeom>
        </p:spPr>
      </p:pic>
      <p:sp>
        <p:nvSpPr>
          <p:cNvPr id="9" name="Slide Number Placeholder 8">
            <a:extLst>
              <a:ext uri="{FF2B5EF4-FFF2-40B4-BE49-F238E27FC236}">
                <a16:creationId xmlns:a16="http://schemas.microsoft.com/office/drawing/2014/main" id="{347EBA8E-7D7E-4739-B7DC-B431F4B7A325}"/>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13</a:t>
            </a:fld>
            <a:endParaRPr lang="en-US"/>
          </a:p>
        </p:txBody>
      </p:sp>
    </p:spTree>
    <p:extLst>
      <p:ext uri="{BB962C8B-B14F-4D97-AF65-F5344CB8AC3E}">
        <p14:creationId xmlns:p14="http://schemas.microsoft.com/office/powerpoint/2010/main" val="19347709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Jefe de Sección de Operaciones </a:t>
            </a:r>
            <a:endParaRPr lang="en-US"/>
          </a:p>
        </p:txBody>
      </p:sp>
      <p:sp>
        <p:nvSpPr>
          <p:cNvPr id="3" name="Content Placeholder 2">
            <a:extLst>
              <a:ext uri="{FF2B5EF4-FFF2-40B4-BE49-F238E27FC236}">
                <a16:creationId xmlns:a16="http://schemas.microsoft.com/office/drawing/2014/main" id="{411466E1-5B5F-4EFA-86F4-9BAB51AF792F}"/>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El Jefe de la Sección de Operaciones: </a:t>
            </a:r>
          </a:p>
          <a:p>
            <a:pPr marL="254000" lvl="1" indent="-254000" fontAlgn="auto">
              <a:spcBef>
                <a:spcPct val="100000"/>
              </a:spcBef>
              <a:buSzPct val="99000"/>
              <a:buFont typeface="Arial"/>
              <a:buChar char="•"/>
              <a:tabLst/>
            </a:pPr>
            <a:r>
              <a:rPr lang="es-ES" kern="1200">
                <a:ea typeface="+mn-ea"/>
                <a:sym typeface="Arial"/>
              </a:rPr>
              <a:t>Es responsable ante el Comandante del incidente por la administración directa de todas las actividades operativas relacionadas con el incidente. </a:t>
            </a:r>
          </a:p>
          <a:p>
            <a:pPr marL="254000" lvl="1" indent="-254000" fontAlgn="auto">
              <a:spcBef>
                <a:spcPct val="100000"/>
              </a:spcBef>
              <a:buSzPct val="99000"/>
              <a:buFont typeface="Arial"/>
              <a:buChar char="•"/>
              <a:tabLst/>
            </a:pPr>
            <a:r>
              <a:rPr lang="es-ES" kern="1200">
                <a:ea typeface="+mn-ea"/>
                <a:sym typeface="Arial"/>
              </a:rPr>
              <a:t>Establece objetivos tácticos para cada periodo operacional. </a:t>
            </a:r>
          </a:p>
          <a:p>
            <a:pPr marL="254000" lvl="1" indent="-254000" fontAlgn="auto">
              <a:spcBef>
                <a:spcPct val="100000"/>
              </a:spcBef>
              <a:buSzPct val="99000"/>
              <a:buFont typeface="Arial"/>
              <a:buChar char="•"/>
              <a:tabLst/>
            </a:pPr>
            <a:r>
              <a:rPr lang="es-ES" kern="1200">
                <a:ea typeface="+mn-ea"/>
                <a:sym typeface="Arial"/>
              </a:rPr>
              <a:t>Tiene participación directa en la preparación del Plan de Acción de Incidentes.</a:t>
            </a:r>
          </a:p>
          <a:p>
            <a:pPr>
              <a:spcBef>
                <a:spcPct val="100000"/>
              </a:spcBef>
              <a:buSzPct val="99000"/>
            </a:pPr>
            <a:r>
              <a:rPr lang="es-ES" kern="1200">
                <a:sym typeface="Arial"/>
              </a:rPr>
              <a:t> El Jefe de la Sección de Operaciones puede tener uno o más Diputados asignados. La asignación de Diputados de otras agencias puede ser ventajosa en el caso de incidentes multijurisdiccionales. </a:t>
            </a:r>
            <a:endParaRPr lang="en-US"/>
          </a:p>
        </p:txBody>
      </p:sp>
      <p:pic>
        <p:nvPicPr>
          <p:cNvPr id="8" name="Content Placeholder 7" descr="Image of Operations Section Chief">
            <a:extLst>
              <a:ext uri="{FF2B5EF4-FFF2-40B4-BE49-F238E27FC236}">
                <a16:creationId xmlns:a16="http://schemas.microsoft.com/office/drawing/2014/main" id="{D8E7D8DD-0AAD-48B7-AA2A-2AFCAD67585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0050" y="2443162"/>
            <a:ext cx="2298700" cy="1981200"/>
          </a:xfrm>
          <a:prstGeom prst="rect">
            <a:avLst/>
          </a:prstGeom>
        </p:spPr>
      </p:pic>
      <p:sp>
        <p:nvSpPr>
          <p:cNvPr id="9" name="Slide Number Placeholder 8">
            <a:extLst>
              <a:ext uri="{FF2B5EF4-FFF2-40B4-BE49-F238E27FC236}">
                <a16:creationId xmlns:a16="http://schemas.microsoft.com/office/drawing/2014/main" id="{DD80E2AF-F66D-484B-914D-6CC82239E1CB}"/>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14</a:t>
            </a:fld>
            <a:endParaRPr lang="en-US"/>
          </a:p>
        </p:txBody>
      </p:sp>
    </p:spTree>
    <p:extLst>
      <p:ext uri="{BB962C8B-B14F-4D97-AF65-F5344CB8AC3E}">
        <p14:creationId xmlns:p14="http://schemas.microsoft.com/office/powerpoint/2010/main" val="329784127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Sección de Operaciones: Áreas de Escenario. </a:t>
            </a:r>
            <a:endParaRPr lang="en-US"/>
          </a:p>
        </p:txBody>
      </p:sp>
      <p:sp>
        <p:nvSpPr>
          <p:cNvPr id="3" name="Content Placeholder 2">
            <a:extLst>
              <a:ext uri="{FF2B5EF4-FFF2-40B4-BE49-F238E27FC236}">
                <a16:creationId xmlns:a16="http://schemas.microsoft.com/office/drawing/2014/main" id="{109BB30C-24FB-42A6-ADCA-677847EB6059}"/>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Las áreas de preparación se configuran en el incidente donde los recursos pueden esperar una asignación táctica. </a:t>
            </a:r>
          </a:p>
          <a:p>
            <a:pPr fontAlgn="auto">
              <a:spcBef>
                <a:spcPct val="100000"/>
              </a:spcBef>
              <a:spcAft>
                <a:spcPts val="0"/>
              </a:spcAft>
              <a:buSzPct val="99000"/>
              <a:tabLst/>
            </a:pPr>
            <a:r>
              <a:rPr lang="es-ES" kern="1200">
                <a:sym typeface="Arial"/>
              </a:rPr>
              <a:t>Todos los recursos en el área de preparación están asignados y listos para su implementación. Los recursos fuera de servicio NO se encuentran en el área de preparación.</a:t>
            </a:r>
          </a:p>
          <a:p>
            <a:pPr fontAlgn="auto">
              <a:spcBef>
                <a:spcPct val="100000"/>
              </a:spcBef>
              <a:spcAft>
                <a:spcPts val="0"/>
              </a:spcAft>
              <a:buSzPct val="99000"/>
              <a:tabLst/>
            </a:pPr>
            <a:r>
              <a:rPr lang="es-ES" kern="1200">
                <a:sym typeface="Arial"/>
              </a:rPr>
              <a:t>Después de designar y nombrar un Área de estacionamiento, se asignará un Administrador del área de estacionamiento. El Gerente del Área de Preparación informará al Jefe de la Sección de Operaciones o al Comandante del incidente si el Jefe de la Sección de Operaciones no ha sido designado. </a:t>
            </a:r>
            <a:endParaRPr lang="en-US"/>
          </a:p>
        </p:txBody>
      </p:sp>
      <p:pic>
        <p:nvPicPr>
          <p:cNvPr id="8" name="Content Placeholder 7" descr="Emergency Responders">
            <a:extLst>
              <a:ext uri="{FF2B5EF4-FFF2-40B4-BE49-F238E27FC236}">
                <a16:creationId xmlns:a16="http://schemas.microsoft.com/office/drawing/2014/main" id="{204CDAC4-D6ED-49C8-9A8D-657DBFDEAB6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730C7C5C-1425-47DD-AE14-5EBD593BAB28}"/>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15</a:t>
            </a:fld>
            <a:endParaRPr lang="en-US"/>
          </a:p>
        </p:txBody>
      </p:sp>
    </p:spTree>
    <p:extLst>
      <p:ext uri="{BB962C8B-B14F-4D97-AF65-F5344CB8AC3E}">
        <p14:creationId xmlns:p14="http://schemas.microsoft.com/office/powerpoint/2010/main" val="230618536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Áreas de puesta en escena: cadena de mando </a:t>
            </a:r>
            <a:endParaRPr lang="en-US"/>
          </a:p>
        </p:txBody>
      </p:sp>
      <p:sp>
        <p:nvSpPr>
          <p:cNvPr id="8" name="Content Placeholder 7">
            <a:extLst>
              <a:ext uri="{FF2B5EF4-FFF2-40B4-BE49-F238E27FC236}">
                <a16:creationId xmlns:a16="http://schemas.microsoft.com/office/drawing/2014/main" id="{333E0B9A-9C44-46C7-A468-044EA4A9B620}"/>
              </a:ext>
            </a:extLst>
          </p:cNvPr>
          <p:cNvSpPr>
            <a:spLocks noGrp="1"/>
          </p:cNvSpPr>
          <p:nvPr>
            <p:ph sz="quarter" idx="13"/>
          </p:nvPr>
        </p:nvSpPr>
        <p:spPr/>
        <p:txBody>
          <a:bodyPr>
            <a:normAutofit fontScale="77500" lnSpcReduction="20000"/>
          </a:bodyPr>
          <a:lstStyle/>
          <a:p>
            <a:pPr>
              <a:spcBef>
                <a:spcPct val="100000"/>
              </a:spcBef>
              <a:buSzPct val="99000"/>
            </a:pPr>
            <a:r>
              <a:rPr lang="es-ES" kern="1200">
                <a:sym typeface="Arial"/>
              </a:rPr>
              <a:t>El gráfico a continuación muestra dónde encaja el Administrador de área de ensayo en la Sección de Operaciones. </a:t>
            </a:r>
            <a:endParaRPr lang="en-US"/>
          </a:p>
        </p:txBody>
      </p:sp>
      <p:pic>
        <p:nvPicPr>
          <p:cNvPr id="10" name="Content Placeholder 9" descr="Organization chart showing that the Staging Area fits into the Operations Section, with the Staging Area Manager reporting directly to the Operations Section Chief. Groups are Health Group, Search Group, and Investigation Group. Search Group teams are Canine Strike Team and Searchers.">
            <a:extLst>
              <a:ext uri="{FF2B5EF4-FFF2-40B4-BE49-F238E27FC236}">
                <a16:creationId xmlns:a16="http://schemas.microsoft.com/office/drawing/2014/main" id="{4A3C10B3-7302-44C4-A463-D19B159305C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000571" y="2357628"/>
            <a:ext cx="5142857" cy="3047619"/>
          </a:xfrm>
          <a:prstGeom prst="rect">
            <a:avLst/>
          </a:prstGeom>
        </p:spPr>
      </p:pic>
      <p:sp>
        <p:nvSpPr>
          <p:cNvPr id="11" name="Slide Number Placeholder 10">
            <a:extLst>
              <a:ext uri="{FF2B5EF4-FFF2-40B4-BE49-F238E27FC236}">
                <a16:creationId xmlns:a16="http://schemas.microsoft.com/office/drawing/2014/main" id="{DEB4C44B-EAD5-4BA8-B4B1-B526FD0A636D}"/>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16</a:t>
            </a:fld>
            <a:endParaRPr lang="en-US"/>
          </a:p>
        </p:txBody>
      </p:sp>
    </p:spTree>
    <p:extLst>
      <p:ext uri="{BB962C8B-B14F-4D97-AF65-F5344CB8AC3E}">
        <p14:creationId xmlns:p14="http://schemas.microsoft.com/office/powerpoint/2010/main" val="159430374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Divisiones y Grupos </a:t>
            </a:r>
          </a:p>
        </p:txBody>
      </p:sp>
      <p:sp>
        <p:nvSpPr>
          <p:cNvPr id="3" name="Content Placeholder 2">
            <a:extLst>
              <a:ext uri="{FF2B5EF4-FFF2-40B4-BE49-F238E27FC236}">
                <a16:creationId xmlns:a16="http://schemas.microsoft.com/office/drawing/2014/main" id="{9894FC6E-0029-42D8-BE97-AC251D8B09AB}"/>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Las divisiones se establecen para dividir un incidente en áreas físicas o geográficas de operación. </a:t>
            </a:r>
          </a:p>
          <a:p>
            <a:pPr fontAlgn="auto">
              <a:spcBef>
                <a:spcPct val="100000"/>
              </a:spcBef>
              <a:spcAft>
                <a:spcPts val="0"/>
              </a:spcAft>
              <a:buSzPct val="99000"/>
              <a:tabLst/>
            </a:pPr>
            <a:r>
              <a:rPr lang="es-ES" kern="1200">
                <a:sym typeface="Arial"/>
              </a:rPr>
              <a:t>Se establecen grupos para dividir el incidente en áreas funcionales de operación. </a:t>
            </a:r>
          </a:p>
          <a:p>
            <a:pPr fontAlgn="auto">
              <a:spcBef>
                <a:spcPct val="100000"/>
              </a:spcBef>
              <a:spcAft>
                <a:spcPts val="0"/>
              </a:spcAft>
              <a:buSzPct val="99000"/>
              <a:tabLst/>
            </a:pPr>
            <a:r>
              <a:rPr lang="es-ES" kern="1200">
                <a:sym typeface="Arial"/>
              </a:rPr>
              <a:t>Por ejemplo, un Grupo de trabajo de evaluación de daños, que informa al líder del grupo de infraestructura, podría trabajar en las divisiones establecidas para administrar dos áreas distintas del edificio que se habían dañado: el lado oeste del edificio (División Oeste) y el lado norte (Norte). División).</a:t>
            </a:r>
            <a:endParaRPr lang="en-US"/>
          </a:p>
        </p:txBody>
      </p:sp>
      <p:pic>
        <p:nvPicPr>
          <p:cNvPr id="8" name="Content Placeholder 7" descr="Organizational chart showing the Operations Section organized into a division and two groups.  Division A covers the East Side.  There are two groups:  Perimeter Control and Investigation.  Within the Investigation Group are two resources:  An Accident Reconstruction Specialist, and Detective 1, who is taking witness statements.">
            <a:extLst>
              <a:ext uri="{FF2B5EF4-FFF2-40B4-BE49-F238E27FC236}">
                <a16:creationId xmlns:a16="http://schemas.microsoft.com/office/drawing/2014/main" id="{5C66439B-4D9F-456B-9808-4CF41E2DE9A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2588061"/>
            <a:ext cx="4114800" cy="1691402"/>
          </a:xfrm>
          <a:prstGeom prst="rect">
            <a:avLst/>
          </a:prstGeom>
        </p:spPr>
      </p:pic>
      <p:sp>
        <p:nvSpPr>
          <p:cNvPr id="9" name="Slide Number Placeholder 8">
            <a:extLst>
              <a:ext uri="{FF2B5EF4-FFF2-40B4-BE49-F238E27FC236}">
                <a16:creationId xmlns:a16="http://schemas.microsoft.com/office/drawing/2014/main" id="{6FA08DB2-9B7B-4EA1-B52D-D5B69C76EDCE}"/>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17</a:t>
            </a:fld>
            <a:endParaRPr lang="en-US"/>
          </a:p>
        </p:txBody>
      </p:sp>
    </p:spTree>
    <p:extLst>
      <p:ext uri="{BB962C8B-B14F-4D97-AF65-F5344CB8AC3E}">
        <p14:creationId xmlns:p14="http://schemas.microsoft.com/office/powerpoint/2010/main" val="262750567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Ramas</a:t>
            </a:r>
          </a:p>
        </p:txBody>
      </p:sp>
      <p:sp>
        <p:nvSpPr>
          <p:cNvPr id="3" name="Content Placeholder 2">
            <a:extLst>
              <a:ext uri="{FF2B5EF4-FFF2-40B4-BE49-F238E27FC236}">
                <a16:creationId xmlns:a16="http://schemas.microsoft.com/office/drawing/2014/main" id="{6D16641F-6222-4E4B-9F08-E0C46EFD7D26}"/>
              </a:ext>
            </a:extLst>
          </p:cNvPr>
          <p:cNvSpPr>
            <a:spLocks noGrp="1"/>
          </p:cNvSpPr>
          <p:nvPr>
            <p:ph sz="quarter" idx="13"/>
          </p:nvPr>
        </p:nvSpPr>
        <p:spPr/>
        <p:txBody>
          <a:bodyPr>
            <a:normAutofit fontScale="92500"/>
          </a:bodyPr>
          <a:lstStyle/>
          <a:p>
            <a:pPr>
              <a:spcBef>
                <a:spcPct val="100000"/>
              </a:spcBef>
              <a:buSzPct val="99000"/>
            </a:pPr>
            <a:r>
              <a:rPr lang="es-ES" kern="1200">
                <a:sym typeface="Arial"/>
              </a:rPr>
              <a:t>Las ramas se pueden usar para varios propósitos y pueden ser de naturaleza funcional o geográfica. Las sucursales se establecen cuando el número de Divisiones o Grupos excede un período efectivo de control para el Jefe de la Sección de Operaciones. </a:t>
            </a:r>
            <a:endParaRPr lang="en-US"/>
          </a:p>
        </p:txBody>
      </p:sp>
      <p:pic>
        <p:nvPicPr>
          <p:cNvPr id="8" name="Content Placeholder 7" descr="Organizational chart showing the Operations Section split into three branches: Emergency Services, Law Enforcement, and Public Works.  Within the Emergency Services Branch are the Health and Medical Group and Shelter and Mass Care Group.  Within the Law Enforcment Branch are the Perimeter Control Group and Investigation Group.  Within the Public Works Branch are the Debris Removal Group and Utility Repair Group.">
            <a:extLst>
              <a:ext uri="{FF2B5EF4-FFF2-40B4-BE49-F238E27FC236}">
                <a16:creationId xmlns:a16="http://schemas.microsoft.com/office/drawing/2014/main" id="{CA059449-5DD8-4F57-8070-1FFEA11BC35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455333" y="3471863"/>
            <a:ext cx="6233334" cy="2233612"/>
          </a:xfrm>
          <a:prstGeom prst="rect">
            <a:avLst/>
          </a:prstGeom>
        </p:spPr>
      </p:pic>
      <p:sp>
        <p:nvSpPr>
          <p:cNvPr id="9" name="Slide Number Placeholder 8">
            <a:extLst>
              <a:ext uri="{FF2B5EF4-FFF2-40B4-BE49-F238E27FC236}">
                <a16:creationId xmlns:a16="http://schemas.microsoft.com/office/drawing/2014/main" id="{44EE2EBF-C0B3-45B2-BA54-2B35420AD6BA}"/>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18</a:t>
            </a:fld>
            <a:endParaRPr lang="en-US"/>
          </a:p>
        </p:txBody>
      </p:sp>
    </p:spTree>
    <p:extLst>
      <p:ext uri="{BB962C8B-B14F-4D97-AF65-F5344CB8AC3E}">
        <p14:creationId xmlns:p14="http://schemas.microsoft.com/office/powerpoint/2010/main" val="166404500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Rama de Operaciones Aéreas </a:t>
            </a:r>
          </a:p>
        </p:txBody>
      </p:sp>
      <p:sp>
        <p:nvSpPr>
          <p:cNvPr id="3" name="Content Placeholder 2">
            <a:extLst>
              <a:ext uri="{FF2B5EF4-FFF2-40B4-BE49-F238E27FC236}">
                <a16:creationId xmlns:a16="http://schemas.microsoft.com/office/drawing/2014/main" id="{F2F4184B-D800-4A34-8FFE-BDF62513037B}"/>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Algunos incidentes pueden requerir el uso de recursos de aviación para proporcionar apoyo táctico o logístico. En incidentes más pequeños, los recursos de aviación serán limitados en número e informarán directamente al Comandante del incidente o al Jefe de la Sección de Operaciones.</a:t>
            </a:r>
          </a:p>
          <a:p>
            <a:pPr fontAlgn="auto">
              <a:spcBef>
                <a:spcPct val="100000"/>
              </a:spcBef>
              <a:spcAft>
                <a:spcPts val="0"/>
              </a:spcAft>
              <a:buSzPct val="99000"/>
              <a:tabLst/>
            </a:pPr>
            <a:r>
              <a:rPr lang="es-ES" kern="1200">
                <a:sym typeface="Arial"/>
              </a:rPr>
              <a:t>En incidentes más grandes, puede ser conveniente activar una organización de Operaciones Aéreas separada para coordinar el uso de los recursos de aviación. La organización de Operaciones Aéreas se establecerá a nivel de Sucursal, reportando directamente al Jefe de la Sección de Operaciones. El Director de la División de Operaciones Aéreas puede establecer dos grupos funcionales.</a:t>
            </a:r>
          </a:p>
          <a:p>
            <a:pPr fontAlgn="auto">
              <a:spcBef>
                <a:spcPct val="100000"/>
              </a:spcBef>
              <a:spcAft>
                <a:spcPts val="0"/>
              </a:spcAft>
              <a:buSzPct val="99000"/>
              <a:tabLst/>
            </a:pPr>
            <a:r>
              <a:rPr lang="es-ES" kern="1200">
                <a:sym typeface="Arial"/>
              </a:rPr>
              <a:t> El Grupo Táctico Aéreo coordina todas las actividades aéreas. El Air Support Group proporciona todo el soporte en tierra a los recursos de aviación.</a:t>
            </a:r>
            <a:endParaRPr lang="en-US"/>
          </a:p>
        </p:txBody>
      </p:sp>
      <p:pic>
        <p:nvPicPr>
          <p:cNvPr id="8" name="Content Placeholder 7" descr="Helicopter in the air ">
            <a:extLst>
              <a:ext uri="{FF2B5EF4-FFF2-40B4-BE49-F238E27FC236}">
                <a16:creationId xmlns:a16="http://schemas.microsoft.com/office/drawing/2014/main" id="{A295A939-9843-4E19-920F-58227ACC1CC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C27DA817-A456-47AF-8150-E1E7AC266996}"/>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19</a:t>
            </a:fld>
            <a:endParaRPr lang="en-US"/>
          </a:p>
        </p:txBody>
      </p:sp>
    </p:spTree>
    <p:extLst>
      <p:ext uri="{BB962C8B-B14F-4D97-AF65-F5344CB8AC3E}">
        <p14:creationId xmlns:p14="http://schemas.microsoft.com/office/powerpoint/2010/main" val="287210662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Comandante de Incidentes </a:t>
            </a:r>
          </a:p>
        </p:txBody>
      </p:sp>
      <p:sp>
        <p:nvSpPr>
          <p:cNvPr id="3" name="Content Placeholder 2">
            <a:extLst>
              <a:ext uri="{FF2B5EF4-FFF2-40B4-BE49-F238E27FC236}">
                <a16:creationId xmlns:a16="http://schemas.microsoft.com/office/drawing/2014/main" id="{A6E8AF7B-D886-4C27-BAFB-01BB4622307E}"/>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El Comandante de Incidentes: </a:t>
            </a:r>
          </a:p>
          <a:p>
            <a:pPr fontAlgn="auto">
              <a:spcBef>
                <a:spcPct val="100000"/>
              </a:spcBef>
              <a:spcAft>
                <a:spcPts val="0"/>
              </a:spcAft>
              <a:buSzPct val="99000"/>
              <a:tabLst/>
            </a:pPr>
            <a:r>
              <a:rPr lang="es-ES" kern="1200">
                <a:sym typeface="Arial"/>
              </a:rPr>
              <a:t>Tiene la responsabilidad general de gestión de incidentes delegada por la autoridad jurisdiccional correspondiente </a:t>
            </a:r>
          </a:p>
          <a:p>
            <a:pPr fontAlgn="auto">
              <a:spcBef>
                <a:spcPct val="100000"/>
              </a:spcBef>
              <a:spcAft>
                <a:spcPts val="0"/>
              </a:spcAft>
              <a:buSzPct val="99000"/>
              <a:tabLst/>
            </a:pPr>
            <a:r>
              <a:rPr lang="es-ES" kern="1200">
                <a:sym typeface="Arial"/>
              </a:rPr>
              <a:t>Desarrolla los objetivos del incidente para guiar el proceso de planificación del incidente. </a:t>
            </a:r>
          </a:p>
          <a:p>
            <a:pPr fontAlgn="auto">
              <a:spcBef>
                <a:spcPct val="100000"/>
              </a:spcBef>
              <a:spcAft>
                <a:spcPts val="0"/>
              </a:spcAft>
              <a:buSzPct val="99000"/>
              <a:tabLst/>
            </a:pPr>
            <a:r>
              <a:rPr lang="es-ES" kern="1200">
                <a:sym typeface="Arial"/>
              </a:rPr>
              <a:t>Aprueba el Plan de acción de incidentes y todas las solicitudes relacionadas con el pedido y la liberación de recursos de incidents</a:t>
            </a:r>
          </a:p>
          <a:p>
            <a:pPr fontAlgn="auto">
              <a:spcBef>
                <a:spcPct val="100000"/>
              </a:spcBef>
              <a:spcAft>
                <a:spcPts val="0"/>
              </a:spcAft>
              <a:buSzPct val="99000"/>
              <a:tabLst/>
            </a:pPr>
            <a:r>
              <a:rPr lang="es-ES" kern="1200">
                <a:sym typeface="Arial"/>
              </a:rPr>
              <a:t>En algunas situaciones o agencias, una persona de menor rango pero más calificada puede ser designada como el Comandante de Incidentes. Cualquiera que sea su posición diaria, cuando se designa a una persona como comandante de incidentes, se le delega la autoridad para comandar la respuesta al incidente. </a:t>
            </a:r>
            <a:endParaRPr lang="en-US"/>
          </a:p>
        </p:txBody>
      </p:sp>
      <p:pic>
        <p:nvPicPr>
          <p:cNvPr id="8" name="Content Placeholder 7" descr="People looking at a chart">
            <a:extLst>
              <a:ext uri="{FF2B5EF4-FFF2-40B4-BE49-F238E27FC236}">
                <a16:creationId xmlns:a16="http://schemas.microsoft.com/office/drawing/2014/main" id="{071E4E94-6532-48B9-B906-D6840D09892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96BA310-73D3-46B6-BD65-542BE5FAEA31}"/>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a:t>
            </a:fld>
            <a:endParaRPr lang="en-US"/>
          </a:p>
        </p:txBody>
      </p:sp>
    </p:spTree>
    <p:extLst>
      <p:ext uri="{BB962C8B-B14F-4D97-AF65-F5344CB8AC3E}">
        <p14:creationId xmlns:p14="http://schemas.microsoft.com/office/powerpoint/2010/main" val="1161477343"/>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Sección de Planificación </a:t>
            </a:r>
          </a:p>
        </p:txBody>
      </p:sp>
      <p:sp>
        <p:nvSpPr>
          <p:cNvPr id="3" name="Content Placeholder 2">
            <a:extLst>
              <a:ext uri="{FF2B5EF4-FFF2-40B4-BE49-F238E27FC236}">
                <a16:creationId xmlns:a16="http://schemas.microsoft.com/office/drawing/2014/main" id="{70300AF9-A407-4477-A45D-DA205B1171B1}"/>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Sección de Planificación tiene la responsabilidad de: </a:t>
            </a:r>
          </a:p>
          <a:p>
            <a:pPr fontAlgn="auto">
              <a:spcBef>
                <a:spcPct val="100000"/>
              </a:spcBef>
              <a:spcAft>
                <a:spcPts val="0"/>
              </a:spcAft>
              <a:buSzPct val="99000"/>
              <a:tabLst/>
            </a:pPr>
            <a:r>
              <a:rPr lang="es-ES" kern="1200">
                <a:sym typeface="Arial"/>
              </a:rPr>
              <a:t>Mantener el estado de los recursos. </a:t>
            </a:r>
          </a:p>
          <a:p>
            <a:pPr fontAlgn="auto">
              <a:spcBef>
                <a:spcPct val="100000"/>
              </a:spcBef>
              <a:spcAft>
                <a:spcPts val="0"/>
              </a:spcAft>
              <a:buSzPct val="99000"/>
              <a:tabLst/>
            </a:pPr>
            <a:r>
              <a:rPr lang="es-ES" kern="1200">
                <a:sym typeface="Arial"/>
              </a:rPr>
              <a:t>Mantener y mostrar el estado de la situación. </a:t>
            </a:r>
          </a:p>
          <a:p>
            <a:pPr fontAlgn="auto">
              <a:spcBef>
                <a:spcPct val="100000"/>
              </a:spcBef>
              <a:spcAft>
                <a:spcPts val="0"/>
              </a:spcAft>
              <a:buSzPct val="99000"/>
              <a:tabLst/>
            </a:pPr>
            <a:r>
              <a:rPr lang="es-ES" kern="1200">
                <a:sym typeface="Arial"/>
              </a:rPr>
              <a:t>Preparación del Plan de Acción de Incidentes (IAP)</a:t>
            </a:r>
          </a:p>
          <a:p>
            <a:pPr fontAlgn="auto">
              <a:spcBef>
                <a:spcPct val="100000"/>
              </a:spcBef>
              <a:spcAft>
                <a:spcPts val="0"/>
              </a:spcAft>
              <a:buSzPct val="99000"/>
              <a:tabLst/>
            </a:pPr>
            <a:r>
              <a:rPr lang="es-ES" kern="1200">
                <a:sym typeface="Arial"/>
              </a:rPr>
              <a:t>Desarrollar estrategias alternativas. </a:t>
            </a:r>
          </a:p>
          <a:p>
            <a:pPr fontAlgn="auto">
              <a:spcBef>
                <a:spcPct val="100000"/>
              </a:spcBef>
              <a:spcAft>
                <a:spcPts val="0"/>
              </a:spcAft>
              <a:buSzPct val="99000"/>
              <a:tabLst/>
            </a:pPr>
            <a:r>
              <a:rPr lang="es-ES" kern="1200">
                <a:sym typeface="Arial"/>
              </a:rPr>
              <a:t>Prestar servicios de documentación.</a:t>
            </a:r>
          </a:p>
          <a:p>
            <a:pPr fontAlgn="auto">
              <a:spcBef>
                <a:spcPct val="100000"/>
              </a:spcBef>
              <a:spcAft>
                <a:spcPts val="0"/>
              </a:spcAft>
              <a:buSzPct val="99000"/>
              <a:tabLst/>
            </a:pPr>
            <a:r>
              <a:rPr lang="es-ES" kern="1200">
                <a:sym typeface="Arial"/>
              </a:rPr>
              <a:t>Preparación del plan de desmovilización. </a:t>
            </a:r>
          </a:p>
          <a:p>
            <a:pPr fontAlgn="auto">
              <a:spcBef>
                <a:spcPct val="100000"/>
              </a:spcBef>
              <a:spcAft>
                <a:spcPts val="0"/>
              </a:spcAft>
              <a:buSzPct val="99000"/>
              <a:tabLst/>
            </a:pPr>
            <a:r>
              <a:rPr lang="es-ES" kern="1200">
                <a:sym typeface="Arial"/>
              </a:rPr>
              <a:t>Proporcionar una ubicación principal para especialistas técnicos asignados a un incidente </a:t>
            </a:r>
          </a:p>
          <a:p>
            <a:pPr fontAlgn="auto">
              <a:spcBef>
                <a:spcPct val="100000"/>
              </a:spcBef>
              <a:spcAft>
                <a:spcPts val="0"/>
              </a:spcAft>
              <a:buSzPct val="99000"/>
              <a:tabLst/>
            </a:pPr>
            <a:r>
              <a:rPr lang="es-ES" kern="1200">
                <a:sym typeface="Arial"/>
              </a:rPr>
              <a:t>Una de las funciones más importantes de la Sección de Planificación es mirar más allá del período operativo actual y el siguiente y anticipar posibles problemas o eventos.</a:t>
            </a:r>
            <a:endParaRPr lang="en-US"/>
          </a:p>
        </p:txBody>
      </p:sp>
      <p:pic>
        <p:nvPicPr>
          <p:cNvPr id="8" name="Content Placeholder 7" descr="A photo of a man and a woman looking at a large map that is spread out on a table. Two people representing community officials are standing next to the table">
            <a:extLst>
              <a:ext uri="{FF2B5EF4-FFF2-40B4-BE49-F238E27FC236}">
                <a16:creationId xmlns:a16="http://schemas.microsoft.com/office/drawing/2014/main" id="{675B65AA-D563-481D-8715-17B6A4284B7C}"/>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7086600" y="3123507"/>
            <a:ext cx="914400" cy="610985"/>
          </a:xfrm>
          <a:prstGeom prst="rect">
            <a:avLst/>
          </a:prstGeom>
        </p:spPr>
      </p:pic>
      <p:sp>
        <p:nvSpPr>
          <p:cNvPr id="9" name="Slide Number Placeholder 8">
            <a:extLst>
              <a:ext uri="{FF2B5EF4-FFF2-40B4-BE49-F238E27FC236}">
                <a16:creationId xmlns:a16="http://schemas.microsoft.com/office/drawing/2014/main" id="{BF6BA6B1-2CC4-446F-9BD3-D216FB12DE63}"/>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20</a:t>
            </a:fld>
            <a:endParaRPr lang="en-US"/>
          </a:p>
        </p:txBody>
      </p:sp>
    </p:spTree>
    <p:extLst>
      <p:ext uri="{BB962C8B-B14F-4D97-AF65-F5344CB8AC3E}">
        <p14:creationId xmlns:p14="http://schemas.microsoft.com/office/powerpoint/2010/main" val="1562487551"/>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Sección de Planificación del Personal Clave </a:t>
            </a:r>
            <a:endParaRPr lang="en-US"/>
          </a:p>
        </p:txBody>
      </p:sp>
      <p:sp>
        <p:nvSpPr>
          <p:cNvPr id="3" name="Content Placeholder 2">
            <a:extLst>
              <a:ext uri="{FF2B5EF4-FFF2-40B4-BE49-F238E27FC236}">
                <a16:creationId xmlns:a16="http://schemas.microsoft.com/office/drawing/2014/main" id="{C48D908A-285D-4CC4-9D47-94B96FE81F77}"/>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La Sección de Planificación tendrá un Jefe de la Sección de Planificación. El Jefe de la Sección de Planificación puede tener un Diputado. </a:t>
            </a:r>
          </a:p>
          <a:p>
            <a:pPr fontAlgn="auto">
              <a:spcBef>
                <a:spcPct val="100000"/>
              </a:spcBef>
              <a:spcAft>
                <a:spcPts val="0"/>
              </a:spcAft>
              <a:buSzPct val="99000"/>
              <a:tabLst/>
            </a:pPr>
            <a:r>
              <a:rPr lang="es-ES" kern="1200">
                <a:sym typeface="Arial"/>
              </a:rPr>
              <a:t>Especialistas técnicos:</a:t>
            </a:r>
          </a:p>
          <a:p>
            <a:pPr fontAlgn="auto">
              <a:spcBef>
                <a:spcPct val="100000"/>
              </a:spcBef>
              <a:spcAft>
                <a:spcPts val="0"/>
              </a:spcAft>
              <a:buSzPct val="99000"/>
              <a:tabLst/>
            </a:pPr>
            <a:r>
              <a:rPr lang="es-ES" kern="1200">
                <a:sym typeface="Arial"/>
              </a:rPr>
              <a:t>Son asesores con habilidades especiales requeridas en el incidente. </a:t>
            </a:r>
          </a:p>
          <a:p>
            <a:pPr fontAlgn="auto">
              <a:spcBef>
                <a:spcPct val="100000"/>
              </a:spcBef>
              <a:spcAft>
                <a:spcPts val="0"/>
              </a:spcAft>
              <a:buSzPct val="99000"/>
              <a:tabLst/>
            </a:pPr>
            <a:r>
              <a:rPr lang="es-ES" kern="1200">
                <a:sym typeface="Arial"/>
              </a:rPr>
              <a:t>Inicialmente reportará a la Sección de Planificación, trabajará dentro de esa Sección o será reasignado a otra parte de la organización </a:t>
            </a:r>
          </a:p>
          <a:p>
            <a:pPr fontAlgn="auto">
              <a:spcBef>
                <a:spcPct val="100000"/>
              </a:spcBef>
              <a:spcAft>
                <a:spcPts val="0"/>
              </a:spcAft>
              <a:buSzPct val="99000"/>
              <a:tabLst/>
            </a:pPr>
            <a:r>
              <a:rPr lang="es-ES" kern="1200">
                <a:sym typeface="Arial"/>
              </a:rPr>
              <a:t>Puede estar en cualquier disciplina requerida (por ejemplo, epidemiología, control de infecciones, agentes químicos, biológicos, nucleares, etc.)</a:t>
            </a:r>
            <a:endParaRPr lang="en-US"/>
          </a:p>
        </p:txBody>
      </p:sp>
      <p:pic>
        <p:nvPicPr>
          <p:cNvPr id="8" name="Content Placeholder 7" descr="A man and woman talking">
            <a:extLst>
              <a:ext uri="{FF2B5EF4-FFF2-40B4-BE49-F238E27FC236}">
                <a16:creationId xmlns:a16="http://schemas.microsoft.com/office/drawing/2014/main" id="{847690F8-FDE7-4A10-8C7F-357454795EA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D670A1CF-45D3-4520-A14E-9BB849299D51}"/>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21</a:t>
            </a:fld>
            <a:endParaRPr lang="en-US"/>
          </a:p>
        </p:txBody>
      </p:sp>
    </p:spTree>
    <p:extLst>
      <p:ext uri="{BB962C8B-B14F-4D97-AF65-F5344CB8AC3E}">
        <p14:creationId xmlns:p14="http://schemas.microsoft.com/office/powerpoint/2010/main" val="2167686610"/>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Sección de Planificación de Unidades </a:t>
            </a:r>
            <a:endParaRPr lang="en-US"/>
          </a:p>
        </p:txBody>
      </p:sp>
      <p:sp>
        <p:nvSpPr>
          <p:cNvPr id="3" name="Content Placeholder 2">
            <a:extLst>
              <a:ext uri="{FF2B5EF4-FFF2-40B4-BE49-F238E27FC236}">
                <a16:creationId xmlns:a16="http://schemas.microsoft.com/office/drawing/2014/main" id="{D972DAFE-EDFB-4673-92A1-5FFC841F6C95}"/>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kern="1200" dirty="0">
                <a:sym typeface="Arial"/>
              </a:rPr>
              <a:t>Las principales responsabilidades de las Unidades de Planificación son:</a:t>
            </a:r>
          </a:p>
          <a:p>
            <a:pPr marL="457200" indent="-457200" fontAlgn="auto">
              <a:spcBef>
                <a:spcPct val="100000"/>
              </a:spcBef>
              <a:spcAft>
                <a:spcPts val="0"/>
              </a:spcAft>
              <a:buSzPct val="99000"/>
              <a:buFont typeface="Arial" panose="020B0604020202020204" pitchFamily="34" charset="0"/>
              <a:buChar char="•"/>
              <a:tabLst/>
            </a:pPr>
            <a:r>
              <a:rPr lang="es-ES" b="1" kern="1200" dirty="0">
                <a:sym typeface="Arial"/>
              </a:rPr>
              <a:t>Unidad de recursos</a:t>
            </a:r>
            <a:r>
              <a:rPr lang="es-ES" kern="1200" dirty="0">
                <a:sym typeface="Arial"/>
              </a:rPr>
              <a:t>: responsable de todas las actividades de registro y de mantener el estado de todos los recursos de personal y equipo asignados al incidente.</a:t>
            </a:r>
          </a:p>
          <a:p>
            <a:pPr marL="457200" indent="-457200" fontAlgn="auto">
              <a:spcBef>
                <a:spcPct val="100000"/>
              </a:spcBef>
              <a:spcAft>
                <a:spcPts val="0"/>
              </a:spcAft>
              <a:buSzPct val="99000"/>
              <a:buFont typeface="Arial" panose="020B0604020202020204" pitchFamily="34" charset="0"/>
              <a:buChar char="•"/>
              <a:tabLst/>
            </a:pPr>
            <a:r>
              <a:rPr lang="es-ES" b="1" kern="1200" dirty="0">
                <a:sym typeface="Arial"/>
              </a:rPr>
              <a:t>Unidad de situación</a:t>
            </a:r>
            <a:r>
              <a:rPr lang="es-ES" kern="1200" dirty="0">
                <a:sym typeface="Arial"/>
              </a:rPr>
              <a:t>: recopila y procesa información sobre la situación actual, prepara presentaciones y resúmenes de situaciones, y desarrolla mapas y proyecciones.</a:t>
            </a:r>
          </a:p>
          <a:p>
            <a:pPr marL="457200" indent="-457200" fontAlgn="auto">
              <a:spcBef>
                <a:spcPct val="100000"/>
              </a:spcBef>
              <a:spcAft>
                <a:spcPts val="0"/>
              </a:spcAft>
              <a:buSzPct val="99000"/>
              <a:buFont typeface="Arial" panose="020B0604020202020204" pitchFamily="34" charset="0"/>
              <a:buChar char="•"/>
              <a:tabLst/>
            </a:pPr>
            <a:r>
              <a:rPr lang="es-ES" b="1" kern="1200" dirty="0">
                <a:sym typeface="Arial"/>
              </a:rPr>
              <a:t>Unidad de desmovilización</a:t>
            </a:r>
            <a:r>
              <a:rPr lang="es-ES" kern="1200" dirty="0">
                <a:sym typeface="Arial"/>
              </a:rPr>
              <a:t>: en incidentes grandes y complejos, ayuda a garantizar que se realice un movimiento de personal ordenado, seguro y rentable cuando ya no se requieren en el incidente.</a:t>
            </a:r>
          </a:p>
          <a:p>
            <a:pPr marL="457200" indent="-457200" fontAlgn="auto">
              <a:spcBef>
                <a:spcPct val="100000"/>
              </a:spcBef>
              <a:spcAft>
                <a:spcPts val="0"/>
              </a:spcAft>
              <a:buSzPct val="99000"/>
              <a:buFont typeface="Arial" panose="020B0604020202020204" pitchFamily="34" charset="0"/>
              <a:buChar char="•"/>
              <a:tabLst/>
            </a:pPr>
            <a:r>
              <a:rPr lang="es-ES" b="1" kern="1200" dirty="0">
                <a:sym typeface="Arial"/>
              </a:rPr>
              <a:t>Unidad de documentación</a:t>
            </a:r>
            <a:r>
              <a:rPr lang="es-ES" kern="1200" dirty="0">
                <a:sym typeface="Arial"/>
              </a:rPr>
              <a:t>: prepara el plan de acción de incidentes, mantiene toda la documentación relacionada con incidentes y proporciona servicios de duplicación.</a:t>
            </a:r>
            <a:endParaRPr lang="en-US" dirty="0"/>
          </a:p>
        </p:txBody>
      </p:sp>
      <p:pic>
        <p:nvPicPr>
          <p:cNvPr id="8" name="Content Placeholder 7" descr="Graphic of an organizational chart showing the four units of the Planning Section, which include: Resources, Demobilization, Situation, and Documentation.">
            <a:extLst>
              <a:ext uri="{FF2B5EF4-FFF2-40B4-BE49-F238E27FC236}">
                <a16:creationId xmlns:a16="http://schemas.microsoft.com/office/drawing/2014/main" id="{06856C67-1045-493E-AD6D-C3F04CE6E37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19876" y="2309953"/>
            <a:ext cx="3619047" cy="2247619"/>
          </a:xfrm>
          <a:prstGeom prst="rect">
            <a:avLst/>
          </a:prstGeom>
        </p:spPr>
      </p:pic>
      <p:sp>
        <p:nvSpPr>
          <p:cNvPr id="9" name="Slide Number Placeholder 8">
            <a:extLst>
              <a:ext uri="{FF2B5EF4-FFF2-40B4-BE49-F238E27FC236}">
                <a16:creationId xmlns:a16="http://schemas.microsoft.com/office/drawing/2014/main" id="{385AE216-8CE8-4927-9C8B-213A825A32DA}"/>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22</a:t>
            </a:fld>
            <a:endParaRPr lang="en-US"/>
          </a:p>
        </p:txBody>
      </p:sp>
    </p:spTree>
    <p:extLst>
      <p:ext uri="{BB962C8B-B14F-4D97-AF65-F5344CB8AC3E}">
        <p14:creationId xmlns:p14="http://schemas.microsoft.com/office/powerpoint/2010/main" val="4268342350"/>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Sección de Logística</a:t>
            </a:r>
            <a:endParaRPr lang="en-US" dirty="0"/>
          </a:p>
        </p:txBody>
      </p:sp>
      <p:sp>
        <p:nvSpPr>
          <p:cNvPr id="3" name="Content Placeholder 2">
            <a:extLst>
              <a:ext uri="{FF2B5EF4-FFF2-40B4-BE49-F238E27FC236}">
                <a16:creationId xmlns:a16="http://schemas.microsoft.com/office/drawing/2014/main" id="{B479B717-4822-48CD-B4B2-B30246F5C88F}"/>
              </a:ext>
            </a:extLst>
          </p:cNvPr>
          <p:cNvSpPr>
            <a:spLocks noGrp="1"/>
          </p:cNvSpPr>
          <p:nvPr>
            <p:ph sz="quarter" idx="13"/>
          </p:nvPr>
        </p:nvSpPr>
        <p:spPr/>
        <p:txBody>
          <a:bodyPr>
            <a:normAutofit fontScale="47500" lnSpcReduction="20000"/>
          </a:bodyPr>
          <a:lstStyle/>
          <a:p>
            <a:pPr fontAlgn="auto">
              <a:spcBef>
                <a:spcPct val="100000"/>
              </a:spcBef>
              <a:buSzPct val="99000"/>
              <a:tabLst/>
            </a:pPr>
            <a:r>
              <a:rPr lang="es-ES" kern="1200">
                <a:sym typeface="Arial"/>
              </a:rPr>
              <a:t>El reconocimiento temprano de la necesidad de una Sección de Logística puede reducir el tiempo y el dinero gastado en un incidente. La Sección de Logística es responsable de todos los requisitos de soporte, incluidos: </a:t>
            </a:r>
          </a:p>
          <a:p>
            <a:pPr marL="254000" lvl="1" indent="-254000" fontAlgn="auto">
              <a:spcBef>
                <a:spcPct val="100000"/>
              </a:spcBef>
              <a:buSzPct val="99000"/>
              <a:buFont typeface="Arial"/>
              <a:buChar char="•"/>
              <a:tabLst/>
            </a:pPr>
            <a:r>
              <a:rPr lang="es-ES" kern="1200">
                <a:ea typeface="+mn-ea"/>
                <a:sym typeface="Arial"/>
              </a:rPr>
              <a:t>Comunicaciones </a:t>
            </a:r>
          </a:p>
          <a:p>
            <a:pPr marL="254000" lvl="1" indent="-254000" fontAlgn="auto">
              <a:spcBef>
                <a:spcPct val="100000"/>
              </a:spcBef>
              <a:buSzPct val="99000"/>
              <a:buFont typeface="Arial"/>
              <a:buChar char="•"/>
              <a:tabLst/>
            </a:pPr>
            <a:r>
              <a:rPr lang="es-ES" kern="1200">
                <a:ea typeface="+mn-ea"/>
                <a:sym typeface="Arial"/>
              </a:rPr>
              <a:t>Apoyo médico al personal del incidente. </a:t>
            </a:r>
          </a:p>
          <a:p>
            <a:pPr marL="254000" lvl="1" indent="-254000" fontAlgn="auto">
              <a:spcBef>
                <a:spcPct val="100000"/>
              </a:spcBef>
              <a:buSzPct val="99000"/>
              <a:buFont typeface="Arial"/>
              <a:buChar char="•"/>
              <a:tabLst/>
            </a:pPr>
            <a:r>
              <a:rPr lang="es-ES" kern="1200">
                <a:ea typeface="+mn-ea"/>
                <a:sym typeface="Arial"/>
              </a:rPr>
              <a:t>Alimentos para personal de incidencias. </a:t>
            </a:r>
          </a:p>
          <a:p>
            <a:pPr marL="254000" lvl="1" indent="-254000" fontAlgn="auto">
              <a:spcBef>
                <a:spcPct val="100000"/>
              </a:spcBef>
              <a:buSzPct val="99000"/>
              <a:buFont typeface="Arial"/>
              <a:buChar char="•"/>
              <a:tabLst/>
            </a:pPr>
            <a:r>
              <a:rPr lang="es-ES" kern="1200">
                <a:ea typeface="+mn-ea"/>
                <a:sym typeface="Arial"/>
              </a:rPr>
              <a:t>Suministros, instalaciones y apoyo en tierra.</a:t>
            </a:r>
          </a:p>
          <a:p>
            <a:pPr>
              <a:spcBef>
                <a:spcPct val="100000"/>
              </a:spcBef>
              <a:buSzPct val="99000"/>
            </a:pPr>
            <a:r>
              <a:rPr lang="es-ES" kern="1200">
                <a:sym typeface="Arial"/>
              </a:rPr>
              <a:t> Es importante recordar que las funciones de la Unidad de Logística, excepto la Unidad de Suministros, están orientadas al personal de apoyo y los recursos directamente asignados al incidente. Por ejemplo, la Unidad Médica brinda asistencia médica al personal de respuesta a incidentes. Los recursos médicos que apoyan a la población afectada por el incidente se administrarían en la Sección de Operaciones. </a:t>
            </a:r>
            <a:endParaRPr lang="en-US"/>
          </a:p>
        </p:txBody>
      </p:sp>
      <p:pic>
        <p:nvPicPr>
          <p:cNvPr id="8" name="Content Placeholder 7" descr="Graphic of an organizational chart showing the two branches of the Logistics Section:  Service and Support.  Within the Service Branch are the following units:  Communications, Medical, and Food.  Within the Support Branch are the following units:  Supply, Facilities, and Ground Support.">
            <a:extLst>
              <a:ext uri="{FF2B5EF4-FFF2-40B4-BE49-F238E27FC236}">
                <a16:creationId xmlns:a16="http://schemas.microsoft.com/office/drawing/2014/main" id="{30A6EDEF-E5F9-40F8-9EB3-C368B31D364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1670277"/>
            <a:ext cx="4114800" cy="3526971"/>
          </a:xfrm>
          <a:prstGeom prst="rect">
            <a:avLst/>
          </a:prstGeom>
        </p:spPr>
      </p:pic>
      <p:sp>
        <p:nvSpPr>
          <p:cNvPr id="9" name="Slide Number Placeholder 8">
            <a:extLst>
              <a:ext uri="{FF2B5EF4-FFF2-40B4-BE49-F238E27FC236}">
                <a16:creationId xmlns:a16="http://schemas.microsoft.com/office/drawing/2014/main" id="{663A8C31-97B0-4D34-B62F-333F0586C737}"/>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23</a:t>
            </a:fld>
            <a:endParaRPr lang="en-US"/>
          </a:p>
        </p:txBody>
      </p:sp>
    </p:spTree>
    <p:extLst>
      <p:ext uri="{BB962C8B-B14F-4D97-AF65-F5344CB8AC3E}">
        <p14:creationId xmlns:p14="http://schemas.microsoft.com/office/powerpoint/2010/main" val="388574440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Sección de Logística: Servicio de Sucursal. </a:t>
            </a:r>
            <a:endParaRPr lang="en-US" dirty="0"/>
          </a:p>
        </p:txBody>
      </p:sp>
      <p:sp>
        <p:nvSpPr>
          <p:cNvPr id="3" name="Content Placeholder 2">
            <a:extLst>
              <a:ext uri="{FF2B5EF4-FFF2-40B4-BE49-F238E27FC236}">
                <a16:creationId xmlns:a16="http://schemas.microsoft.com/office/drawing/2014/main" id="{1F87B476-C1F1-4C9D-A3ED-883B1C52FFAF}"/>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Sucursal de Servicio puede estar compuesta por las siguientes unidades: </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de Comunicaciones</a:t>
            </a:r>
            <a:r>
              <a:rPr lang="es-ES" kern="1200">
                <a:ea typeface="+mn-ea"/>
                <a:sym typeface="Arial"/>
              </a:rPr>
              <a:t> es responsable de desarrollar planes para el uso efectivo de equipos e instalaciones de comunicaciones de incidentes, instalación y prueba de equipos de comunicaciones, supervisión del Centro de Comunicaciones de Incidentes, distribución de equipos de comunicaciones al personal de incidentes y mantenimiento y reparación de equipos de comunicaciones. </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Médica</a:t>
            </a:r>
            <a:r>
              <a:rPr lang="es-ES" kern="1200">
                <a:ea typeface="+mn-ea"/>
                <a:sym typeface="Arial"/>
              </a:rPr>
              <a:t> es responsable del desarrollo del Plan Médico, de la obtención de asistencia médica y del transporte para el personal lesionado y de los incidentes enfermos, y de la preparación de informes y registros. </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de alimentos</a:t>
            </a:r>
            <a:r>
              <a:rPr lang="es-ES" kern="1200">
                <a:sym typeface="Arial"/>
              </a:rPr>
              <a:t> es responsable de satisfacer las necesidades alimentarias de todo el incidente, incluidos todos los lugares remotos (por ejemplo, Campamentos, Áreas de estadificación), y de proporcionar alimentos para el personal que no puede abandonar las asignaciones de campo táctico.</a:t>
            </a:r>
            <a:endParaRPr lang="en-US"/>
          </a:p>
        </p:txBody>
      </p:sp>
      <p:pic>
        <p:nvPicPr>
          <p:cNvPr id="8" name="Content Placeholder 7" descr="A person writes down information while on the phone">
            <a:extLst>
              <a:ext uri="{FF2B5EF4-FFF2-40B4-BE49-F238E27FC236}">
                <a16:creationId xmlns:a16="http://schemas.microsoft.com/office/drawing/2014/main" id="{6EA7E6D4-3E3F-4918-801D-ADCA66CD4ED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47A3E5A-7A32-4CBF-A225-E3D0DD9CEAB6}"/>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24</a:t>
            </a:fld>
            <a:endParaRPr lang="en-US"/>
          </a:p>
        </p:txBody>
      </p:sp>
    </p:spTree>
    <p:extLst>
      <p:ext uri="{BB962C8B-B14F-4D97-AF65-F5344CB8AC3E}">
        <p14:creationId xmlns:p14="http://schemas.microsoft.com/office/powerpoint/2010/main" val="4884875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Logistics Section: Support Branch</a:t>
            </a:r>
          </a:p>
        </p:txBody>
      </p:sp>
      <p:sp>
        <p:nvSpPr>
          <p:cNvPr id="3" name="Content Placeholder 2">
            <a:extLst>
              <a:ext uri="{FF2B5EF4-FFF2-40B4-BE49-F238E27FC236}">
                <a16:creationId xmlns:a16="http://schemas.microsoft.com/office/drawing/2014/main" id="{92B6994A-5622-4C98-B505-0E69053FE3C2}"/>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kern="1200">
                <a:sym typeface="Arial"/>
              </a:rPr>
              <a:t>La rama de soporte dentro de la sección de logística puede incluir las siguientes unidades: </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de Suministros</a:t>
            </a:r>
            <a:r>
              <a:rPr lang="es-ES" kern="1200">
                <a:ea typeface="+mn-ea"/>
                <a:sym typeface="Arial"/>
              </a:rPr>
              <a:t> es responsable de ordenar el personal, el equipo y los suministros; recibir y almacenar todos los suministros para el incidente; mantener un inventario de suministros; y mantenimiento de insumos y equipos no fungibles. </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de Instalaciones</a:t>
            </a:r>
            <a:r>
              <a:rPr lang="es-ES" kern="1200">
                <a:ea typeface="+mn-ea"/>
                <a:sym typeface="Arial"/>
              </a:rPr>
              <a:t> es responsable de establecer, mantener y desmovilizar todas las instalaciones utilizadas en apoyo de las operaciones de incidentes. El personal de la Unidad de Instalaciones estableció el Puesto de Comando de Incidentes (ICP), la Base de Incidentes y los campamentos (incluidos los remolques u otras formas de refugio dentro y alrededor del área del incidente), garantiza el mantenimiento de esas instalaciones y proporciona los servicios de seguridad / cumplimiento de la ley necesarios para soporte de incidentes. </a:t>
            </a:r>
          </a:p>
          <a:p>
            <a:pPr marL="254000" lvl="1" indent="-254000" fontAlgn="auto">
              <a:spcBef>
                <a:spcPct val="100000"/>
              </a:spcBef>
              <a:spcAft>
                <a:spcPts val="0"/>
              </a:spcAft>
              <a:buSzPct val="99000"/>
              <a:buFont typeface="Arial"/>
              <a:buChar char="•"/>
              <a:tabLst/>
            </a:pPr>
            <a:r>
              <a:rPr lang="es-ES" kern="1200">
                <a:ea typeface="+mn-ea"/>
                <a:sym typeface="Arial"/>
              </a:rPr>
              <a:t>La Unidad de Apoyo en Tierra es responsable de apoyar los recursos fuera de servicio; transporte de personal, suministros, alimentos y equipos; abastecimiento de combustible, servicio, mantenimiento y reparación de vehículos y otros equipos de apoyo en tierra; e implementando el Plan de Tráfico para el incidente.</a:t>
            </a:r>
            <a:endParaRPr lang="en-US"/>
          </a:p>
        </p:txBody>
      </p:sp>
      <p:pic>
        <p:nvPicPr>
          <p:cNvPr id="8" name="Content Placeholder 7" descr="Pots full of food in a kitchen and Cots lined up in a large room">
            <a:extLst>
              <a:ext uri="{FF2B5EF4-FFF2-40B4-BE49-F238E27FC236}">
                <a16:creationId xmlns:a16="http://schemas.microsoft.com/office/drawing/2014/main" id="{B6934274-5634-4F0F-A1DA-5D672D899EE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195512"/>
            <a:ext cx="1714500" cy="2466975"/>
          </a:xfrm>
          <a:prstGeom prst="rect">
            <a:avLst/>
          </a:prstGeom>
        </p:spPr>
      </p:pic>
      <p:sp>
        <p:nvSpPr>
          <p:cNvPr id="9" name="Slide Number Placeholder 8">
            <a:extLst>
              <a:ext uri="{FF2B5EF4-FFF2-40B4-BE49-F238E27FC236}">
                <a16:creationId xmlns:a16="http://schemas.microsoft.com/office/drawing/2014/main" id="{5DE9386C-583B-436D-A7C4-BB9BAF34D483}"/>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25</a:t>
            </a:fld>
            <a:endParaRPr lang="en-US"/>
          </a:p>
        </p:txBody>
      </p:sp>
    </p:spTree>
    <p:extLst>
      <p:ext uri="{BB962C8B-B14F-4D97-AF65-F5344CB8AC3E}">
        <p14:creationId xmlns:p14="http://schemas.microsoft.com/office/powerpoint/2010/main" val="2327208434"/>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Sección de Finanzas / Administración </a:t>
            </a:r>
          </a:p>
        </p:txBody>
      </p:sp>
      <p:sp>
        <p:nvSpPr>
          <p:cNvPr id="3" name="Content Placeholder 2">
            <a:extLst>
              <a:ext uri="{FF2B5EF4-FFF2-40B4-BE49-F238E27FC236}">
                <a16:creationId xmlns:a16="http://schemas.microsoft.com/office/drawing/2014/main" id="{849AA544-6D31-4A6D-A90E-0D9A0917A738}"/>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La Sección de Finanzas / Administración: </a:t>
            </a:r>
          </a:p>
          <a:p>
            <a:pPr fontAlgn="auto">
              <a:spcBef>
                <a:spcPct val="100000"/>
              </a:spcBef>
              <a:spcAft>
                <a:spcPts val="0"/>
              </a:spcAft>
              <a:buSzPct val="99000"/>
              <a:tabLst/>
            </a:pPr>
            <a:r>
              <a:rPr lang="es-ES" kern="1200">
                <a:sym typeface="Arial"/>
              </a:rPr>
              <a:t>Se establece cuando las actividades de gestión de incidentes requieren financiación y otros servicios de apoyo administrativo. </a:t>
            </a:r>
          </a:p>
          <a:p>
            <a:pPr fontAlgn="auto">
              <a:spcBef>
                <a:spcPct val="100000"/>
              </a:spcBef>
              <a:spcAft>
                <a:spcPts val="0"/>
              </a:spcAft>
              <a:buSzPct val="99000"/>
              <a:tabLst/>
            </a:pPr>
            <a:r>
              <a:rPr lang="es-ES" kern="1200">
                <a:sym typeface="Arial"/>
              </a:rPr>
              <a:t>Maneja reclamos relacionados con daños a la propiedad, lesiones o muertes en el incidente </a:t>
            </a:r>
          </a:p>
          <a:p>
            <a:pPr fontAlgn="auto">
              <a:spcBef>
                <a:spcPct val="100000"/>
              </a:spcBef>
              <a:spcAft>
                <a:spcPts val="0"/>
              </a:spcAft>
              <a:buSzPct val="99000"/>
              <a:tabLst/>
            </a:pPr>
            <a:r>
              <a:rPr lang="es-ES" kern="1200">
                <a:sym typeface="Arial"/>
              </a:rPr>
              <a:t>Recuerde que la estructura organizativa de ICS es flexible y escalable para adaptarse a cualquier situación. No todos los incidentes requerirán una Sección de Administración / Finanzas separada. Si no se necesita la Sección de Administración / Finanzas completa, no se activará. Cuando solo se necesita una función específica (por ejemplo, análisis de costos), un Especialista Técnico asignado a la Sección de Planificación podría proporcionar estos servicios.</a:t>
            </a:r>
            <a:endParaRPr lang="en-US"/>
          </a:p>
        </p:txBody>
      </p:sp>
      <p:pic>
        <p:nvPicPr>
          <p:cNvPr id="8" name="Content Placeholder 7" descr="A calculator, receipt and a pen">
            <a:extLst>
              <a:ext uri="{FF2B5EF4-FFF2-40B4-BE49-F238E27FC236}">
                <a16:creationId xmlns:a16="http://schemas.microsoft.com/office/drawing/2014/main" id="{1A40C1EC-8F0B-4E9D-963F-3A0B0224A58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283EB87F-4141-431E-AA0B-31E02321BAA8}"/>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26</a:t>
            </a:fld>
            <a:endParaRPr lang="en-US"/>
          </a:p>
        </p:txBody>
      </p:sp>
    </p:spTree>
    <p:extLst>
      <p:ext uri="{BB962C8B-B14F-4D97-AF65-F5344CB8AC3E}">
        <p14:creationId xmlns:p14="http://schemas.microsoft.com/office/powerpoint/2010/main" val="3723972847"/>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Unidades de Finanzas / Administración </a:t>
            </a:r>
          </a:p>
        </p:txBody>
      </p:sp>
      <p:sp>
        <p:nvSpPr>
          <p:cNvPr id="3" name="Content Placeholder 2">
            <a:extLst>
              <a:ext uri="{FF2B5EF4-FFF2-40B4-BE49-F238E27FC236}">
                <a16:creationId xmlns:a16="http://schemas.microsoft.com/office/drawing/2014/main" id="{DD2F79F4-790B-4300-B463-874D09267A79}"/>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Las Unidades de Finanzas / Administración incluyen lo siguiente: </a:t>
            </a:r>
          </a:p>
          <a:p>
            <a:pPr marL="254000" lvl="1" indent="-254000" fontAlgn="auto">
              <a:spcBef>
                <a:spcPct val="100000"/>
              </a:spcBef>
              <a:spcAft>
                <a:spcPts val="0"/>
              </a:spcAft>
              <a:buSzPct val="99000"/>
              <a:buFont typeface="Arial"/>
              <a:buChar char="•"/>
              <a:tabLst/>
            </a:pPr>
            <a:r>
              <a:rPr lang="es-ES" kern="1200">
                <a:ea typeface="+mn-ea"/>
                <a:sym typeface="Arial"/>
              </a:rPr>
              <a:t>La Unidad de Tiempo es responsable de la grabación del tiempo del equipo y del personal. </a:t>
            </a:r>
          </a:p>
          <a:p>
            <a:pPr marL="254000" lvl="1" indent="-254000" fontAlgn="auto">
              <a:spcBef>
                <a:spcPct val="100000"/>
              </a:spcBef>
              <a:spcAft>
                <a:spcPts val="0"/>
              </a:spcAft>
              <a:buSzPct val="99000"/>
              <a:buFont typeface="Arial"/>
              <a:buChar char="•"/>
              <a:tabLst/>
            </a:pPr>
            <a:r>
              <a:rPr lang="es-ES" kern="1200">
                <a:ea typeface="+mn-ea"/>
                <a:sym typeface="Arial"/>
              </a:rPr>
              <a:t>La Unidad de Adquisiciones es responsable de administrar todos los asuntos financieros relacionados con los contratos de proveedores, arrendamientos y acuerdos fiscales.</a:t>
            </a:r>
          </a:p>
          <a:p>
            <a:pPr marL="254000" lvl="1" indent="-254000" fontAlgn="auto">
              <a:spcBef>
                <a:spcPct val="100000"/>
              </a:spcBef>
              <a:spcAft>
                <a:spcPts val="0"/>
              </a:spcAft>
              <a:buSzPct val="99000"/>
              <a:buFont typeface="Arial"/>
              <a:buChar char="•"/>
              <a:tabLst/>
            </a:pPr>
            <a:r>
              <a:rPr lang="es-ES" kern="1200">
                <a:ea typeface="+mn-ea"/>
                <a:sym typeface="Arial"/>
              </a:rPr>
              <a:t>La </a:t>
            </a:r>
            <a:r>
              <a:rPr lang="es-ES" b="1" kern="1200">
                <a:ea typeface="+mn-ea"/>
                <a:sym typeface="Arial"/>
              </a:rPr>
              <a:t>Unidad de Compensación / Reclamaciones</a:t>
            </a:r>
            <a:r>
              <a:rPr lang="es-ES" kern="1200">
                <a:ea typeface="+mn-ea"/>
                <a:sym typeface="Arial"/>
              </a:rPr>
              <a:t> es responsable de las preocupaciones financieras resultantes de daños a la propiedad, lesiones o muertes en el incidente. </a:t>
            </a:r>
          </a:p>
          <a:p>
            <a:pPr marL="254000" lvl="1" indent="-254000" fontAlgn="auto">
              <a:spcBef>
                <a:spcPct val="100000"/>
              </a:spcBef>
              <a:spcAft>
                <a:spcPts val="0"/>
              </a:spcAft>
              <a:buSzPct val="99000"/>
              <a:buFont typeface="Arial"/>
              <a:buChar char="•"/>
              <a:tabLst/>
            </a:pPr>
            <a:r>
              <a:rPr lang="es-ES" kern="1200">
                <a:ea typeface="+mn-ea"/>
                <a:sym typeface="Arial"/>
              </a:rPr>
              <a:t>La Unidad de costos es responsable de rastrear los costos, analizar los datos de costos, hacer estimaciones de costos y recomendar medidas de ahorro de costos.</a:t>
            </a:r>
            <a:endParaRPr lang="en-US"/>
          </a:p>
        </p:txBody>
      </p:sp>
      <p:pic>
        <p:nvPicPr>
          <p:cNvPr id="8" name="Content Placeholder 7" descr="Graphic of an organizational chart showing the four units of the Finance/Admin Section: Time, Compensation/Claims, Procurement, and Cost">
            <a:extLst>
              <a:ext uri="{FF2B5EF4-FFF2-40B4-BE49-F238E27FC236}">
                <a16:creationId xmlns:a16="http://schemas.microsoft.com/office/drawing/2014/main" id="{2F72B088-F566-4B48-8929-FB8751B13E7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19876" y="2309953"/>
            <a:ext cx="3619047" cy="2247619"/>
          </a:xfrm>
          <a:prstGeom prst="rect">
            <a:avLst/>
          </a:prstGeom>
        </p:spPr>
      </p:pic>
      <p:sp>
        <p:nvSpPr>
          <p:cNvPr id="9" name="Slide Number Placeholder 8">
            <a:extLst>
              <a:ext uri="{FF2B5EF4-FFF2-40B4-BE49-F238E27FC236}">
                <a16:creationId xmlns:a16="http://schemas.microsoft.com/office/drawing/2014/main" id="{4D65E8E6-D6D8-4AA6-A6D0-8FAB8DCABE9A}"/>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27</a:t>
            </a:fld>
            <a:endParaRPr lang="en-US"/>
          </a:p>
        </p:txBody>
      </p:sp>
    </p:spTree>
    <p:extLst>
      <p:ext uri="{BB962C8B-B14F-4D97-AF65-F5344CB8AC3E}">
        <p14:creationId xmlns:p14="http://schemas.microsoft.com/office/powerpoint/2010/main" val="2719852962"/>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Inteligencia / Función de Investigaciones en ICS </a:t>
            </a:r>
            <a:endParaRPr lang="en-US"/>
          </a:p>
        </p:txBody>
      </p:sp>
      <p:sp>
        <p:nvSpPr>
          <p:cNvPr id="3" name="Content Placeholder 2">
            <a:extLst>
              <a:ext uri="{FF2B5EF4-FFF2-40B4-BE49-F238E27FC236}">
                <a16:creationId xmlns:a16="http://schemas.microsoft.com/office/drawing/2014/main" id="{7DF17D7C-2B71-4FE2-8589-CD8B80538786}"/>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Inteligencia / Investigaciones (I / I) es una función de ICS identificada en NIMS.</a:t>
            </a:r>
          </a:p>
          <a:p>
            <a:pPr fontAlgn="auto">
              <a:spcBef>
                <a:spcPct val="100000"/>
              </a:spcBef>
              <a:spcAft>
                <a:spcPts val="0"/>
              </a:spcAft>
              <a:buSzPct val="99000"/>
              <a:tabLst/>
            </a:pPr>
            <a:r>
              <a:rPr lang="es-ES" kern="1200">
                <a:sym typeface="Arial"/>
              </a:rPr>
              <a:t>Cuando se requiere I / I para tipos especializados de respuestas, el IC / UC puede colocar la función I / I en múltiples ubicaciones dentro de la estructura de comando del incidente en función de factores tales como la naturaleza del incidente, el nivel de actividad I / I, y la relación de I / I con otras actividades del incidente. </a:t>
            </a:r>
          </a:p>
          <a:p>
            <a:pPr fontAlgn="auto">
              <a:spcBef>
                <a:spcPct val="100000"/>
              </a:spcBef>
              <a:spcAft>
                <a:spcPts val="0"/>
              </a:spcAft>
              <a:buSzPct val="99000"/>
              <a:tabLst/>
            </a:pPr>
            <a:r>
              <a:rPr lang="es-ES" kern="1200">
                <a:sym typeface="Arial"/>
              </a:rPr>
              <a:t>El I / I se puede colocar en la Sección de Planificación, en la Sección de Operaciones, dentro del Personal de Mando, como una sección de Personal General por separado, o en alguna combinación de estas ubicaciones.</a:t>
            </a:r>
            <a:endParaRPr lang="en-US"/>
          </a:p>
        </p:txBody>
      </p:sp>
      <p:pic>
        <p:nvPicPr>
          <p:cNvPr id="8" name="Content Placeholder 7" descr="NIMS Org Chart with Incident Commander or Unified Command at the top, Command Staff next level, Operations Section, Possible location for Intelligence/Investigations Section, Planning Section, Logistics Section, Finance/Administration Section. Text box pointing to Command Staff, Planning Section, Intelligence/Investigations Function, Operations Section. Box says Possible Locations for The Intelligence/Investigations Function.">
            <a:extLst>
              <a:ext uri="{FF2B5EF4-FFF2-40B4-BE49-F238E27FC236}">
                <a16:creationId xmlns:a16="http://schemas.microsoft.com/office/drawing/2014/main" id="{FA03CAFE-AEB8-44D3-AF9C-1243ACF0A06E}"/>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6552459" y="2944760"/>
            <a:ext cx="1982681" cy="968479"/>
          </a:xfrm>
          <a:prstGeom prst="rect">
            <a:avLst/>
          </a:prstGeom>
        </p:spPr>
      </p:pic>
      <p:sp>
        <p:nvSpPr>
          <p:cNvPr id="9" name="Slide Number Placeholder 8">
            <a:extLst>
              <a:ext uri="{FF2B5EF4-FFF2-40B4-BE49-F238E27FC236}">
                <a16:creationId xmlns:a16="http://schemas.microsoft.com/office/drawing/2014/main" id="{5347B050-2C4E-4D47-AE7A-29DDCAD8D0C8}"/>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28</a:t>
            </a:fld>
            <a:endParaRPr lang="en-US"/>
          </a:p>
        </p:txBody>
      </p:sp>
    </p:spTree>
    <p:extLst>
      <p:ext uri="{BB962C8B-B14F-4D97-AF65-F5344CB8AC3E}">
        <p14:creationId xmlns:p14="http://schemas.microsoft.com/office/powerpoint/2010/main" val="4201399225"/>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Herramientas de ICS </a:t>
            </a:r>
          </a:p>
        </p:txBody>
      </p:sp>
      <p:sp>
        <p:nvSpPr>
          <p:cNvPr id="3" name="Content Placeholder 2">
            <a:extLst>
              <a:ext uri="{FF2B5EF4-FFF2-40B4-BE49-F238E27FC236}">
                <a16:creationId xmlns:a16="http://schemas.microsoft.com/office/drawing/2014/main" id="{FEF9E3D5-E2BD-4617-93D0-863CD5DE6568}"/>
              </a:ext>
            </a:extLst>
          </p:cNvPr>
          <p:cNvSpPr>
            <a:spLocks noGrp="1"/>
          </p:cNvSpPr>
          <p:nvPr>
            <p:ph sz="quarter" idx="13"/>
          </p:nvPr>
        </p:nvSpPr>
        <p:spPr/>
        <p:txBody>
          <a:bodyPr>
            <a:normAutofit fontScale="77500" lnSpcReduction="20000"/>
          </a:bodyPr>
          <a:lstStyle/>
          <a:p>
            <a:pPr fontAlgn="auto">
              <a:spcBef>
                <a:spcPct val="100000"/>
              </a:spcBef>
              <a:spcAft>
                <a:spcPts val="0"/>
              </a:spcAft>
              <a:buSzPct val="99000"/>
              <a:tabLst/>
            </a:pPr>
            <a:r>
              <a:rPr lang="es-ES" kern="1200">
                <a:sym typeface="Arial"/>
              </a:rPr>
              <a:t>Algunas herramientas importantes que debe tener disponibles en el incidente incluyen: </a:t>
            </a:r>
          </a:p>
          <a:p>
            <a:pPr fontAlgn="auto">
              <a:spcBef>
                <a:spcPct val="100000"/>
              </a:spcBef>
              <a:spcAft>
                <a:spcPts val="0"/>
              </a:spcAft>
              <a:buSzPct val="99000"/>
              <a:tabLst/>
            </a:pPr>
            <a:r>
              <a:rPr lang="es-ES" kern="1200">
                <a:sym typeface="Arial"/>
              </a:rPr>
              <a:t>Plan de operaciones de emergencia (EOP) de la (s) jurisdicción (es) afectada (s) </a:t>
            </a:r>
          </a:p>
          <a:p>
            <a:pPr fontAlgn="auto">
              <a:spcBef>
                <a:spcPct val="100000"/>
              </a:spcBef>
              <a:spcAft>
                <a:spcPts val="0"/>
              </a:spcAft>
              <a:buSzPct val="99000"/>
              <a:tabLst/>
            </a:pPr>
            <a:r>
              <a:rPr lang="es-ES" kern="1200">
                <a:sym typeface="Arial"/>
              </a:rPr>
              <a:t>Políticas de la agencia y manuales de procedimientos para las agencias encuestadas. </a:t>
            </a:r>
          </a:p>
          <a:p>
            <a:pPr fontAlgn="auto">
              <a:spcBef>
                <a:spcPct val="100000"/>
              </a:spcBef>
              <a:spcAft>
                <a:spcPts val="0"/>
              </a:spcAft>
              <a:buSzPct val="99000"/>
              <a:tabLst/>
            </a:pPr>
            <a:r>
              <a:rPr lang="es-ES" kern="1200">
                <a:sym typeface="Arial"/>
              </a:rPr>
              <a:t>Mapas de la zona afectada.</a:t>
            </a:r>
          </a:p>
          <a:p>
            <a:pPr fontAlgn="auto">
              <a:spcBef>
                <a:spcPct val="100000"/>
              </a:spcBef>
              <a:spcAft>
                <a:spcPts val="0"/>
              </a:spcAft>
              <a:buSzPct val="99000"/>
              <a:tabLst/>
            </a:pPr>
            <a:r>
              <a:rPr lang="es-ES" kern="1200">
                <a:sym typeface="Arial"/>
              </a:rPr>
              <a:t> </a:t>
            </a:r>
            <a:endParaRPr lang="en-US"/>
          </a:p>
        </p:txBody>
      </p:sp>
      <p:pic>
        <p:nvPicPr>
          <p:cNvPr id="8" name="Content Placeholder 7" descr="Man and woman writing on a whiteboard">
            <a:extLst>
              <a:ext uri="{FF2B5EF4-FFF2-40B4-BE49-F238E27FC236}">
                <a16:creationId xmlns:a16="http://schemas.microsoft.com/office/drawing/2014/main" id="{A198D50F-C402-42B9-B6F1-AC4F506B368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2C2C3A8-D24D-4557-AC8B-AFDA2D7D1CE0}"/>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29</a:t>
            </a:fld>
            <a:endParaRPr lang="en-US"/>
          </a:p>
        </p:txBody>
      </p:sp>
    </p:spTree>
    <p:extLst>
      <p:ext uri="{BB962C8B-B14F-4D97-AF65-F5344CB8AC3E}">
        <p14:creationId xmlns:p14="http://schemas.microsoft.com/office/powerpoint/2010/main" val="174016127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Comandante del incidente (continuación) </a:t>
            </a:r>
          </a:p>
        </p:txBody>
      </p:sp>
      <p:sp>
        <p:nvSpPr>
          <p:cNvPr id="3" name="Content Placeholder 2">
            <a:extLst>
              <a:ext uri="{FF2B5EF4-FFF2-40B4-BE49-F238E27FC236}">
                <a16:creationId xmlns:a16="http://schemas.microsoft.com/office/drawing/2014/main" id="{21768A50-0330-4FD4-BB3F-6FCDA264D32A}"/>
              </a:ext>
            </a:extLst>
          </p:cNvPr>
          <p:cNvSpPr>
            <a:spLocks noGrp="1"/>
          </p:cNvSpPr>
          <p:nvPr>
            <p:ph sz="quarter" idx="13"/>
          </p:nvPr>
        </p:nvSpPr>
        <p:spPr/>
        <p:txBody>
          <a:bodyPr>
            <a:normAutofit fontScale="92500" lnSpcReduction="20000"/>
          </a:bodyPr>
          <a:lstStyle/>
          <a:p>
            <a:pPr>
              <a:spcBef>
                <a:spcPct val="100000"/>
              </a:spcBef>
              <a:buSzPct val="99000"/>
            </a:pPr>
            <a:r>
              <a:rPr lang="es-ES" kern="1200">
                <a:sym typeface="Arial"/>
              </a:rPr>
              <a:t>El Comandante de incidentes realiza todas las funciones principales de ICS a menos que active las posiciones de Comando o Personal general para administrar estas funciones. Por ejemplo, el Comandante del incidente realizaría personalmente la función de Operaciones hasta que se activara una Sección de Operaciones. </a:t>
            </a:r>
            <a:endParaRPr lang="en-US"/>
          </a:p>
        </p:txBody>
      </p:sp>
      <p:pic>
        <p:nvPicPr>
          <p:cNvPr id="8" name="Content Placeholder 7" descr="Incident Command. Command Staff, Public Information Officer, Safety Officer, Liaison Officer. General Staff, Operations Section Chief, Planning Section Chief, Logistics Section Chief, Finance/Administration Section Chief.">
            <a:extLst>
              <a:ext uri="{FF2B5EF4-FFF2-40B4-BE49-F238E27FC236}">
                <a16:creationId xmlns:a16="http://schemas.microsoft.com/office/drawing/2014/main" id="{FB2FC46C-8946-4727-AF3E-B36BF0337EA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2348088"/>
            <a:ext cx="4114800" cy="2171348"/>
          </a:xfrm>
          <a:prstGeom prst="rect">
            <a:avLst/>
          </a:prstGeom>
        </p:spPr>
      </p:pic>
      <p:sp>
        <p:nvSpPr>
          <p:cNvPr id="9" name="Slide Number Placeholder 8">
            <a:extLst>
              <a:ext uri="{FF2B5EF4-FFF2-40B4-BE49-F238E27FC236}">
                <a16:creationId xmlns:a16="http://schemas.microsoft.com/office/drawing/2014/main" id="{E0ED516C-E8B8-42A6-A4E0-AA4168CC6133}"/>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a:t>
            </a:fld>
            <a:endParaRPr lang="en-US"/>
          </a:p>
        </p:txBody>
      </p:sp>
    </p:spTree>
    <p:extLst>
      <p:ext uri="{BB962C8B-B14F-4D97-AF65-F5344CB8AC3E}">
        <p14:creationId xmlns:p14="http://schemas.microsoft.com/office/powerpoint/2010/main" val="497421092"/>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Formularios de ICS </a:t>
            </a:r>
          </a:p>
        </p:txBody>
      </p:sp>
      <p:sp>
        <p:nvSpPr>
          <p:cNvPr id="3" name="Content Placeholder 2">
            <a:extLst>
              <a:ext uri="{FF2B5EF4-FFF2-40B4-BE49-F238E27FC236}">
                <a16:creationId xmlns:a16="http://schemas.microsoft.com/office/drawing/2014/main" id="{5A4CCE20-EAA2-494D-B30F-A38359A59A43}"/>
              </a:ext>
            </a:extLst>
          </p:cNvPr>
          <p:cNvSpPr>
            <a:spLocks noGrp="1"/>
          </p:cNvSpPr>
          <p:nvPr>
            <p:ph sz="quarter" idx="13"/>
          </p:nvPr>
        </p:nvSpPr>
        <p:spPr/>
        <p:txBody>
          <a:bodyPr>
            <a:normAutofit fontScale="70000" lnSpcReduction="20000"/>
          </a:bodyPr>
          <a:lstStyle/>
          <a:p>
            <a:pPr fontAlgn="auto">
              <a:spcBef>
                <a:spcPct val="100000"/>
              </a:spcBef>
              <a:buSzPct val="99000"/>
              <a:tabLst/>
            </a:pPr>
            <a:r>
              <a:rPr lang="es-ES" kern="1200">
                <a:sym typeface="Arial"/>
              </a:rPr>
              <a:t>Los formularios de ICS proporcionan un método para registrar y comunicar información clave específica del incidente en un formato que es simple, coherente y compatible con la interoperabilidad. Al utilizar cada formulario ICS, debe asegurarse de que comprende lo siguiente sobre cada formulario: </a:t>
            </a:r>
          </a:p>
          <a:p>
            <a:pPr marL="254000" lvl="1" indent="-254000" fontAlgn="auto">
              <a:spcBef>
                <a:spcPct val="100000"/>
              </a:spcBef>
              <a:buSzPct val="99000"/>
              <a:buFont typeface="Arial"/>
              <a:buChar char="•"/>
              <a:tabLst/>
            </a:pPr>
            <a:r>
              <a:rPr lang="es-ES" kern="1200">
                <a:ea typeface="+mn-ea"/>
                <a:sym typeface="Arial"/>
              </a:rPr>
              <a:t>Propósito: ¿qué función realiza el formulario? </a:t>
            </a:r>
          </a:p>
          <a:p>
            <a:pPr marL="254000" lvl="1" indent="-254000" fontAlgn="auto">
              <a:spcBef>
                <a:spcPct val="100000"/>
              </a:spcBef>
              <a:buSzPct val="99000"/>
              <a:buFont typeface="Arial"/>
              <a:buChar char="•"/>
              <a:tabLst/>
            </a:pPr>
            <a:r>
              <a:rPr lang="es-ES" kern="1200">
                <a:ea typeface="+mn-ea"/>
                <a:sym typeface="Arial"/>
              </a:rPr>
              <a:t>Preparación: ¿Quién es responsable de preparar el formulario? </a:t>
            </a:r>
          </a:p>
          <a:p>
            <a:pPr marL="254000" lvl="1" indent="-254000" fontAlgn="auto">
              <a:spcBef>
                <a:spcPct val="100000"/>
              </a:spcBef>
              <a:buSzPct val="99000"/>
              <a:buFont typeface="Arial"/>
              <a:buChar char="•"/>
              <a:tabLst/>
            </a:pPr>
            <a:r>
              <a:rPr lang="es-ES" kern="1200">
                <a:ea typeface="+mn-ea"/>
                <a:sym typeface="Arial"/>
              </a:rPr>
              <a:t>Distribución: ¿Quién necesita recibir esta información?</a:t>
            </a:r>
          </a:p>
          <a:p>
            <a:pPr>
              <a:spcBef>
                <a:spcPct val="100000"/>
              </a:spcBef>
              <a:buSzPct val="99000"/>
            </a:pPr>
            <a:r>
              <a:rPr lang="es-ES" kern="1200">
                <a:sym typeface="Arial"/>
              </a:rPr>
              <a:t> </a:t>
            </a:r>
            <a:endParaRPr lang="en-US"/>
          </a:p>
        </p:txBody>
      </p:sp>
      <p:pic>
        <p:nvPicPr>
          <p:cNvPr id="8" name="Content Placeholder 7" descr="A picture of a Unit Log and Incident Check-In List">
            <a:extLst>
              <a:ext uri="{FF2B5EF4-FFF2-40B4-BE49-F238E27FC236}">
                <a16:creationId xmlns:a16="http://schemas.microsoft.com/office/drawing/2014/main" id="{A9F0A39D-10CC-4414-8EEE-C2DF058D6DC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F5820DA-DD5C-4F12-AD38-F6128AAF4A37}"/>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30</a:t>
            </a:fld>
            <a:endParaRPr lang="en-US"/>
          </a:p>
        </p:txBody>
      </p:sp>
    </p:spTree>
    <p:extLst>
      <p:ext uri="{BB962C8B-B14F-4D97-AF65-F5344CB8AC3E}">
        <p14:creationId xmlns:p14="http://schemas.microsoft.com/office/powerpoint/2010/main" val="3844386636"/>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Formulario ICS 201, informe del incidente </a:t>
            </a:r>
          </a:p>
        </p:txBody>
      </p:sp>
      <p:sp>
        <p:nvSpPr>
          <p:cNvPr id="3" name="Content Placeholder 2">
            <a:extLst>
              <a:ext uri="{FF2B5EF4-FFF2-40B4-BE49-F238E27FC236}">
                <a16:creationId xmlns:a16="http://schemas.microsoft.com/office/drawing/2014/main" id="{7A95FF22-B45E-4B47-A61C-5CA3D6A221DC}"/>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El Formulario de informe de incidentes (Formulario ICS 201) es un formulario de ocho partes que proporciona un Comando de incidentes / Comando unificado con información de estado que se puede usar para informar recursos entrantes, un Comandante o equipo de incidentes entrante o un supervisor inmediato. La información básica incluye: </a:t>
            </a:r>
          </a:p>
          <a:p>
            <a:pPr fontAlgn="auto">
              <a:spcBef>
                <a:spcPct val="100000"/>
              </a:spcBef>
              <a:spcAft>
                <a:spcPts val="0"/>
              </a:spcAft>
              <a:buSzPct val="99000"/>
              <a:tabLst/>
            </a:pPr>
            <a:r>
              <a:rPr lang="es-ES" kern="1200">
                <a:sym typeface="Arial"/>
              </a:rPr>
              <a:t>Situación del incidente (mapa, eventos significativos)</a:t>
            </a:r>
          </a:p>
          <a:p>
            <a:pPr fontAlgn="auto">
              <a:spcBef>
                <a:spcPct val="100000"/>
              </a:spcBef>
              <a:spcAft>
                <a:spcPts val="0"/>
              </a:spcAft>
              <a:buSzPct val="99000"/>
              <a:tabLst/>
            </a:pPr>
            <a:r>
              <a:rPr lang="es-ES" kern="1200">
                <a:sym typeface="Arial"/>
              </a:rPr>
              <a:t>Objetivos del incidente. </a:t>
            </a:r>
          </a:p>
          <a:p>
            <a:pPr fontAlgn="auto">
              <a:spcBef>
                <a:spcPct val="100000"/>
              </a:spcBef>
              <a:spcAft>
                <a:spcPts val="0"/>
              </a:spcAft>
              <a:buSzPct val="99000"/>
              <a:tabLst/>
            </a:pPr>
            <a:r>
              <a:rPr lang="es-ES" kern="1200">
                <a:sym typeface="Arial"/>
              </a:rPr>
              <a:t>Resumen de acciones actuales.</a:t>
            </a:r>
          </a:p>
          <a:p>
            <a:pPr fontAlgn="auto">
              <a:spcBef>
                <a:spcPct val="100000"/>
              </a:spcBef>
              <a:spcAft>
                <a:spcPts val="0"/>
              </a:spcAft>
              <a:buSzPct val="99000"/>
              <a:tabLst/>
            </a:pPr>
            <a:r>
              <a:rPr lang="es-ES" kern="1200">
                <a:sym typeface="Arial"/>
              </a:rPr>
              <a:t>Estado de los recursos asignados u ordenados para el incidente o evento.</a:t>
            </a:r>
            <a:endParaRPr lang="en-US"/>
          </a:p>
        </p:txBody>
      </p:sp>
      <p:pic>
        <p:nvPicPr>
          <p:cNvPr id="8" name="Content Placeholder 7" descr="A picture of an Incident Briefing Form.">
            <a:extLst>
              <a:ext uri="{FF2B5EF4-FFF2-40B4-BE49-F238E27FC236}">
                <a16:creationId xmlns:a16="http://schemas.microsoft.com/office/drawing/2014/main" id="{370477D7-8666-4CF6-AB80-82C03325868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543" y="1979794"/>
            <a:ext cx="2285714" cy="2907936"/>
          </a:xfrm>
          <a:prstGeom prst="rect">
            <a:avLst/>
          </a:prstGeom>
        </p:spPr>
      </p:pic>
      <p:sp>
        <p:nvSpPr>
          <p:cNvPr id="9" name="Slide Number Placeholder 8">
            <a:extLst>
              <a:ext uri="{FF2B5EF4-FFF2-40B4-BE49-F238E27FC236}">
                <a16:creationId xmlns:a16="http://schemas.microsoft.com/office/drawing/2014/main" id="{4C03C809-31B6-44EE-9F81-0271C0110BEF}"/>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31</a:t>
            </a:fld>
            <a:endParaRPr lang="en-US"/>
          </a:p>
        </p:txBody>
      </p:sp>
    </p:spTree>
    <p:extLst>
      <p:ext uri="{BB962C8B-B14F-4D97-AF65-F5344CB8AC3E}">
        <p14:creationId xmlns:p14="http://schemas.microsoft.com/office/powerpoint/2010/main" val="4162661531"/>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Formulario ICS 201, informe de incidentes (continuación) </a:t>
            </a:r>
          </a:p>
        </p:txBody>
      </p:sp>
      <p:sp>
        <p:nvSpPr>
          <p:cNvPr id="3" name="Content Placeholder 2">
            <a:extLst>
              <a:ext uri="{FF2B5EF4-FFF2-40B4-BE49-F238E27FC236}">
                <a16:creationId xmlns:a16="http://schemas.microsoft.com/office/drawing/2014/main" id="{7896EA93-C0D4-42E0-8D56-344802B0F096}"/>
              </a:ext>
            </a:extLst>
          </p:cNvPr>
          <p:cNvSpPr>
            <a:spLocks noGrp="1"/>
          </p:cNvSpPr>
          <p:nvPr>
            <p:ph sz="quarter" idx="13"/>
          </p:nvPr>
        </p:nvSpPr>
        <p:spPr/>
        <p:txBody>
          <a:bodyPr>
            <a:normAutofit fontScale="85000" lnSpcReduction="20000"/>
          </a:bodyPr>
          <a:lstStyle/>
          <a:p>
            <a:pPr fontAlgn="auto">
              <a:spcBef>
                <a:spcPct val="100000"/>
              </a:spcBef>
              <a:spcAft>
                <a:spcPts val="0"/>
              </a:spcAft>
              <a:buSzPct val="99000"/>
              <a:tabLst/>
            </a:pPr>
            <a:r>
              <a:rPr lang="es-ES" kern="1200">
                <a:sym typeface="Arial"/>
              </a:rPr>
              <a:t>Ocasionalmente, el Formulario ICS 201 sirve como el Plan de Acción de Incidente (IAP) inicial hasta que se establezca una Sección de Planificación y genere, en la dirección del Comandante del Incidente, un IAP. </a:t>
            </a:r>
          </a:p>
          <a:p>
            <a:pPr fontAlgn="auto">
              <a:spcBef>
                <a:spcPct val="100000"/>
              </a:spcBef>
              <a:spcAft>
                <a:spcPts val="0"/>
              </a:spcAft>
              <a:buSzPct val="99000"/>
              <a:tabLst/>
            </a:pPr>
            <a:r>
              <a:rPr lang="es-ES" kern="1200">
                <a:sym typeface="Arial"/>
              </a:rPr>
              <a:t>El Formulario ICS 201 también es adecuado para informar a las personas recién asignadas al Comando y al Estado Mayor. </a:t>
            </a:r>
            <a:endParaRPr lang="en-US"/>
          </a:p>
        </p:txBody>
      </p:sp>
      <p:pic>
        <p:nvPicPr>
          <p:cNvPr id="8" name="Content Placeholder 7" descr="A picture of an Incident Briefing Form.">
            <a:extLst>
              <a:ext uri="{FF2B5EF4-FFF2-40B4-BE49-F238E27FC236}">
                <a16:creationId xmlns:a16="http://schemas.microsoft.com/office/drawing/2014/main" id="{BB00FCF1-75AE-473A-80A2-73B35B14BC4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543" y="1979794"/>
            <a:ext cx="2285714" cy="2907936"/>
          </a:xfrm>
          <a:prstGeom prst="rect">
            <a:avLst/>
          </a:prstGeom>
        </p:spPr>
      </p:pic>
      <p:sp>
        <p:nvSpPr>
          <p:cNvPr id="9" name="Slide Number Placeholder 8">
            <a:extLst>
              <a:ext uri="{FF2B5EF4-FFF2-40B4-BE49-F238E27FC236}">
                <a16:creationId xmlns:a16="http://schemas.microsoft.com/office/drawing/2014/main" id="{3E61969C-FE3D-458E-B454-819A65020783}"/>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32</a:t>
            </a:fld>
            <a:endParaRPr lang="en-US"/>
          </a:p>
        </p:txBody>
      </p:sp>
    </p:spTree>
    <p:extLst>
      <p:ext uri="{BB962C8B-B14F-4D97-AF65-F5344CB8AC3E}">
        <p14:creationId xmlns:p14="http://schemas.microsoft.com/office/powerpoint/2010/main" val="236137231"/>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Otras formas de ICS de uso común </a:t>
            </a:r>
            <a:endParaRPr lang="en-US"/>
          </a:p>
        </p:txBody>
      </p:sp>
      <p:sp>
        <p:nvSpPr>
          <p:cNvPr id="3" name="Content Placeholder 2">
            <a:extLst>
              <a:ext uri="{FF2B5EF4-FFF2-40B4-BE49-F238E27FC236}">
                <a16:creationId xmlns:a16="http://schemas.microsoft.com/office/drawing/2014/main" id="{9F10063A-B72E-48FB-A56A-DD876B1A2217}"/>
              </a:ext>
            </a:extLst>
          </p:cNvPr>
          <p:cNvSpPr>
            <a:spLocks noGrp="1"/>
          </p:cNvSpPr>
          <p:nvPr>
            <p:ph idx="1"/>
          </p:nvPr>
        </p:nvSpPr>
        <p:spPr/>
        <p:txBody>
          <a:bodyPr>
            <a:noAutofit/>
          </a:bodyPr>
          <a:lstStyle/>
          <a:p>
            <a:pPr fontAlgn="auto">
              <a:spcBef>
                <a:spcPct val="100000"/>
              </a:spcBef>
              <a:spcAft>
                <a:spcPts val="0"/>
              </a:spcAft>
              <a:buSzPct val="99000"/>
              <a:tabLst/>
            </a:pPr>
            <a:r>
              <a:rPr lang="es-ES" sz="700" kern="1200" dirty="0">
                <a:sym typeface="Arial"/>
              </a:rPr>
              <a:t>Los formularios del Sistema de Comando de Incidentes que se usan comúnmente se pueden encontrar en el sitio web del Instituto de Administración de Emergencias de FEMA para formularios de ICS: https://training.fema.gov/icsresource/icsforms.aspx </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202, Objetivos del incidente</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203, lista de asignación de organización</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204, Lista de Asignaciones</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205, Plan de Radiocomunicaciones de Incidentes</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206, Plan Médico</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207, Organigrama</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209, Resumen del estado del incidente</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210, tarjeta de cambio de estado</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211 de ICS, lista de entrada</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213, Mensaje General</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214, Registro de la unidad</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215, hoja de trabajo de planificación operativa</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215a, Análisis de seguridad del plan de acción de incidentes</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216 de ICS, hoja de trabajo de requisitos de radio</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217, hoja de trabajo de asignación de radiofrecuencia</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218, Inventario de vehículos de apoyo</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220, Resumen de operaciones aéreas</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221, Plan de desmovilización.</a:t>
            </a:r>
          </a:p>
          <a:p>
            <a:pPr marL="457200" indent="-457200" fontAlgn="auto">
              <a:spcBef>
                <a:spcPct val="100000"/>
              </a:spcBef>
              <a:spcAft>
                <a:spcPts val="0"/>
              </a:spcAft>
              <a:buSzPct val="99000"/>
              <a:buFont typeface="Arial" panose="020B0604020202020204" pitchFamily="34" charset="0"/>
              <a:buChar char="•"/>
              <a:tabLst/>
            </a:pPr>
            <a:r>
              <a:rPr lang="es-ES" sz="700" kern="1200" dirty="0">
                <a:sym typeface="Arial"/>
              </a:rPr>
              <a:t>Formulario ICS 308, formulario de pedido de recursos</a:t>
            </a:r>
            <a:endParaRPr lang="en-US" sz="700" dirty="0"/>
          </a:p>
        </p:txBody>
      </p:sp>
      <p:sp>
        <p:nvSpPr>
          <p:cNvPr id="6" name="Slide Number Placeholder 5">
            <a:extLst>
              <a:ext uri="{FF2B5EF4-FFF2-40B4-BE49-F238E27FC236}">
                <a16:creationId xmlns:a16="http://schemas.microsoft.com/office/drawing/2014/main" id="{9A1BB8BB-C5F6-4573-A8CB-ABC3DF35C751}"/>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33</a:t>
            </a:fld>
            <a:endParaRPr lang="en-US"/>
          </a:p>
        </p:txBody>
      </p:sp>
    </p:spTree>
    <p:extLst>
      <p:ext uri="{BB962C8B-B14F-4D97-AF65-F5344CB8AC3E}">
        <p14:creationId xmlns:p14="http://schemas.microsoft.com/office/powerpoint/2010/main" val="1564142402"/>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Lección completada</a:t>
            </a:r>
          </a:p>
        </p:txBody>
      </p:sp>
      <p:sp>
        <p:nvSpPr>
          <p:cNvPr id="3" name="Content Placeholder 2">
            <a:extLst>
              <a:ext uri="{FF2B5EF4-FFF2-40B4-BE49-F238E27FC236}">
                <a16:creationId xmlns:a16="http://schemas.microsoft.com/office/drawing/2014/main" id="{AE4D72A2-E674-4968-8DD6-8B05B65327A3}"/>
              </a:ext>
            </a:extLst>
          </p:cNvPr>
          <p:cNvSpPr>
            <a:spLocks noGrp="1"/>
          </p:cNvSpPr>
          <p:nvPr>
            <p:ph idx="1"/>
          </p:nvPr>
        </p:nvSpPr>
        <p:spPr/>
        <p:txBody>
          <a:bodyPr>
            <a:normAutofit fontScale="92500" lnSpcReduction="20000"/>
          </a:bodyPr>
          <a:lstStyle/>
          <a:p>
            <a:pPr fontAlgn="auto">
              <a:spcBef>
                <a:spcPct val="100000"/>
              </a:spcBef>
              <a:buSzPct val="99000"/>
              <a:tabLst/>
            </a:pPr>
            <a:r>
              <a:rPr lang="es-ES" kern="1200">
                <a:sym typeface="Arial"/>
              </a:rPr>
              <a:t>Has completado la lección Áreas Funcionales y Posiciones. Ahora podrás:</a:t>
            </a:r>
          </a:p>
          <a:p>
            <a:pPr marL="254000" lvl="1" indent="-254000" fontAlgn="auto">
              <a:spcBef>
                <a:spcPct val="100000"/>
              </a:spcBef>
              <a:buSzPct val="99000"/>
              <a:buFont typeface="Arial"/>
              <a:buChar char="•"/>
              <a:tabLst/>
            </a:pPr>
            <a:r>
              <a:rPr lang="es-ES" kern="1200">
                <a:ea typeface="+mn-ea"/>
                <a:sym typeface="Arial"/>
              </a:rPr>
              <a:t>Describir las funciones de las posiciones organizativas dentro del Sistema de Comando de Incidentes (ICS). </a:t>
            </a:r>
          </a:p>
          <a:p>
            <a:pPr marL="254000" lvl="1" indent="-254000" fontAlgn="auto">
              <a:spcBef>
                <a:spcPct val="100000"/>
              </a:spcBef>
              <a:buSzPct val="99000"/>
              <a:buFont typeface="Arial"/>
              <a:buChar char="•"/>
              <a:tabLst/>
            </a:pPr>
            <a:r>
              <a:rPr lang="es-ES" kern="1200">
                <a:ea typeface="+mn-ea"/>
                <a:sym typeface="Arial"/>
              </a:rPr>
              <a:t>Identificar las herramientas de ICS necesarias para manejar un incidente.</a:t>
            </a:r>
          </a:p>
          <a:p>
            <a:pPr marL="254000" lvl="1" indent="-254000" fontAlgn="auto">
              <a:spcBef>
                <a:spcPct val="100000"/>
              </a:spcBef>
              <a:buSzPct val="99000"/>
              <a:buFont typeface="Arial"/>
              <a:buChar char="•"/>
              <a:tabLst/>
            </a:pPr>
            <a:r>
              <a:rPr lang="es-ES" kern="1200">
                <a:ea typeface="+mn-ea"/>
                <a:sym typeface="Arial"/>
              </a:rPr>
              <a:t>Demostrar el uso de un formulario ICS 201. </a:t>
            </a:r>
          </a:p>
          <a:p>
            <a:pPr>
              <a:spcBef>
                <a:spcPct val="100000"/>
              </a:spcBef>
              <a:buSzPct val="99000"/>
            </a:pPr>
            <a:r>
              <a:rPr lang="es-ES" kern="1200">
                <a:sym typeface="Arial"/>
              </a:rPr>
              <a:t>La próxima lección discutirá los informes.</a:t>
            </a:r>
            <a:endParaRPr lang="en-US"/>
          </a:p>
        </p:txBody>
      </p:sp>
      <p:sp>
        <p:nvSpPr>
          <p:cNvPr id="6" name="Slide Number Placeholder 5">
            <a:extLst>
              <a:ext uri="{FF2B5EF4-FFF2-40B4-BE49-F238E27FC236}">
                <a16:creationId xmlns:a16="http://schemas.microsoft.com/office/drawing/2014/main" id="{0FB61CFB-AFFA-4597-95F0-B8C3239A34E7}"/>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34</a:t>
            </a:fld>
            <a:endParaRPr lang="en-US"/>
          </a:p>
        </p:txBody>
      </p:sp>
    </p:spTree>
    <p:extLst>
      <p:ext uri="{BB962C8B-B14F-4D97-AF65-F5344CB8AC3E}">
        <p14:creationId xmlns:p14="http://schemas.microsoft.com/office/powerpoint/2010/main" val="170878650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Comandante de incidentes adjunto </a:t>
            </a:r>
          </a:p>
        </p:txBody>
      </p:sp>
      <p:sp>
        <p:nvSpPr>
          <p:cNvPr id="3" name="Content Placeholder 2">
            <a:extLst>
              <a:ext uri="{FF2B5EF4-FFF2-40B4-BE49-F238E27FC236}">
                <a16:creationId xmlns:a16="http://schemas.microsoft.com/office/drawing/2014/main" id="{BA55AA00-D572-4C85-9040-31C0084574E0}"/>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El Comandante del incidente puede tener uno o más Diputados. Los oficiales pueden ser asignados a los niveles de Comando de Incidentes, Sección o Sucursal. El único requisito de ICS con respecto al uso de un Diputado es que el Diputado debe estar completamente calificado y ser igualmente capaz de asumir la posición. </a:t>
            </a:r>
          </a:p>
          <a:p>
            <a:pPr fontAlgn="auto">
              <a:spcBef>
                <a:spcPct val="100000"/>
              </a:spcBef>
              <a:spcAft>
                <a:spcPts val="0"/>
              </a:spcAft>
              <a:buSzPct val="99000"/>
              <a:tabLst/>
            </a:pPr>
            <a:r>
              <a:rPr lang="es-ES" kern="1200">
                <a:sym typeface="Arial"/>
              </a:rPr>
              <a:t>Las tres razones principales para designar a un Comandante Adjunto de Incidentes son: </a:t>
            </a:r>
          </a:p>
          <a:p>
            <a:pPr fontAlgn="auto">
              <a:spcBef>
                <a:spcPct val="100000"/>
              </a:spcBef>
              <a:spcAft>
                <a:spcPts val="0"/>
              </a:spcAft>
              <a:buSzPct val="99000"/>
              <a:tabLst/>
            </a:pPr>
            <a:r>
              <a:rPr lang="es-ES" kern="1200">
                <a:sym typeface="Arial"/>
              </a:rPr>
              <a:t>Realizar tareas específicas según lo solicitado por el Comandante del incidente </a:t>
            </a:r>
          </a:p>
          <a:p>
            <a:pPr fontAlgn="auto">
              <a:spcBef>
                <a:spcPct val="100000"/>
              </a:spcBef>
              <a:spcAft>
                <a:spcPts val="0"/>
              </a:spcAft>
              <a:buSzPct val="99000"/>
              <a:tabLst/>
            </a:pPr>
            <a:r>
              <a:rPr lang="es-ES" kern="1200">
                <a:sym typeface="Arial"/>
              </a:rPr>
              <a:t>Realice la función de comando de incidentes en una capacidad de alivio (por ejemplo, para asumir el control para el siguiente período operativo). En este caso, el Diputado asumirá el papel principal. </a:t>
            </a:r>
          </a:p>
          <a:p>
            <a:pPr fontAlgn="auto">
              <a:spcBef>
                <a:spcPct val="100000"/>
              </a:spcBef>
              <a:spcAft>
                <a:spcPts val="0"/>
              </a:spcAft>
              <a:buSzPct val="99000"/>
              <a:tabLst/>
            </a:pPr>
            <a:r>
              <a:rPr lang="es-ES" kern="1200">
                <a:sym typeface="Arial"/>
              </a:rPr>
              <a:t>Representar a una agencia de asistencia que puede compartir jurisdicción o tener jurisdicción en el future</a:t>
            </a:r>
          </a:p>
          <a:p>
            <a:pPr fontAlgn="auto">
              <a:spcBef>
                <a:spcPct val="100000"/>
              </a:spcBef>
              <a:spcAft>
                <a:spcPts val="0"/>
              </a:spcAft>
              <a:buSzPct val="99000"/>
              <a:tabLst/>
            </a:pPr>
            <a:r>
              <a:rPr lang="es-ES" kern="1200">
                <a:sym typeface="Arial"/>
              </a:rPr>
              <a:t> </a:t>
            </a:r>
            <a:endParaRPr lang="en-US"/>
          </a:p>
        </p:txBody>
      </p:sp>
      <p:pic>
        <p:nvPicPr>
          <p:cNvPr id="8" name="Content Placeholder 7" descr="Woman holding papers">
            <a:extLst>
              <a:ext uri="{FF2B5EF4-FFF2-40B4-BE49-F238E27FC236}">
                <a16:creationId xmlns:a16="http://schemas.microsoft.com/office/drawing/2014/main" id="{706E5D70-162A-4CDA-988F-81882692697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881812" y="2609850"/>
            <a:ext cx="1323975" cy="1638300"/>
          </a:xfrm>
          <a:prstGeom prst="rect">
            <a:avLst/>
          </a:prstGeom>
        </p:spPr>
      </p:pic>
      <p:sp>
        <p:nvSpPr>
          <p:cNvPr id="9" name="Slide Number Placeholder 8">
            <a:extLst>
              <a:ext uri="{FF2B5EF4-FFF2-40B4-BE49-F238E27FC236}">
                <a16:creationId xmlns:a16="http://schemas.microsoft.com/office/drawing/2014/main" id="{193A5A01-C407-4892-ACF8-41B271D5839B}"/>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4</a:t>
            </a:fld>
            <a:endParaRPr lang="en-US"/>
          </a:p>
        </p:txBody>
      </p:sp>
    </p:spTree>
    <p:extLst>
      <p:ext uri="{BB962C8B-B14F-4D97-AF65-F5344CB8AC3E}">
        <p14:creationId xmlns:p14="http://schemas.microsoft.com/office/powerpoint/2010/main" val="76979461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Personal de mando </a:t>
            </a:r>
          </a:p>
        </p:txBody>
      </p:sp>
      <p:sp>
        <p:nvSpPr>
          <p:cNvPr id="3" name="Content Placeholder 2">
            <a:extLst>
              <a:ext uri="{FF2B5EF4-FFF2-40B4-BE49-F238E27FC236}">
                <a16:creationId xmlns:a16="http://schemas.microsoft.com/office/drawing/2014/main" id="{43CA0249-BECE-4649-B041-1B0949114627}"/>
              </a:ext>
            </a:extLst>
          </p:cNvPr>
          <p:cNvSpPr>
            <a:spLocks noGrp="1"/>
          </p:cNvSpPr>
          <p:nvPr>
            <p:ph sz="quarter" idx="13"/>
          </p:nvPr>
        </p:nvSpPr>
        <p:spPr/>
        <p:txBody>
          <a:bodyPr>
            <a:normAutofit fontScale="62500" lnSpcReduction="20000"/>
          </a:bodyPr>
          <a:lstStyle/>
          <a:p>
            <a:pPr fontAlgn="auto">
              <a:spcBef>
                <a:spcPct val="100000"/>
              </a:spcBef>
              <a:buSzPct val="99000"/>
              <a:tabLst/>
            </a:pPr>
            <a:r>
              <a:rPr lang="es-ES" kern="1200">
                <a:sym typeface="Arial"/>
              </a:rPr>
              <a:t>El Personal del comando solo se activa en respuesta a las necesidades del incidente. Si no se necesita una posición del personal de comando, no se activará. Por ejemplo, un incidente puede no requerir un oficial de enlace si no hay agencias u organizaciones externas con las cuales coordinar. </a:t>
            </a:r>
          </a:p>
          <a:p>
            <a:pPr fontAlgn="auto">
              <a:spcBef>
                <a:spcPct val="100000"/>
              </a:spcBef>
              <a:buSzPct val="99000"/>
              <a:tabLst/>
            </a:pPr>
            <a:r>
              <a:rPr lang="es-ES" kern="1200">
                <a:sym typeface="Arial"/>
              </a:rPr>
              <a:t>El Personal de Comando incluye los siguientes puestos: </a:t>
            </a:r>
          </a:p>
          <a:p>
            <a:pPr marL="254000" lvl="1" indent="-254000" fontAlgn="auto">
              <a:spcBef>
                <a:spcPct val="100000"/>
              </a:spcBef>
              <a:buSzPct val="99000"/>
              <a:buFont typeface="Arial"/>
              <a:buChar char="•"/>
              <a:tabLst/>
            </a:pPr>
            <a:r>
              <a:rPr lang="es-ES" kern="1200">
                <a:ea typeface="+mn-ea"/>
                <a:sym typeface="Arial"/>
              </a:rPr>
              <a:t>Oficial de información pública </a:t>
            </a:r>
          </a:p>
          <a:p>
            <a:pPr marL="254000" lvl="1" indent="-254000" fontAlgn="auto">
              <a:spcBef>
                <a:spcPct val="100000"/>
              </a:spcBef>
              <a:buSzPct val="99000"/>
              <a:buFont typeface="Arial"/>
              <a:buChar char="•"/>
              <a:tabLst/>
            </a:pPr>
            <a:r>
              <a:rPr lang="es-ES" kern="1200">
                <a:ea typeface="+mn-ea"/>
                <a:sym typeface="Arial"/>
              </a:rPr>
              <a:t>Oficial de enlace </a:t>
            </a:r>
          </a:p>
          <a:p>
            <a:pPr marL="254000" lvl="1" indent="-254000" fontAlgn="auto">
              <a:spcBef>
                <a:spcPct val="100000"/>
              </a:spcBef>
              <a:buSzPct val="99000"/>
              <a:buFont typeface="Arial"/>
              <a:buChar char="•"/>
              <a:tabLst/>
            </a:pPr>
            <a:r>
              <a:rPr lang="es-ES" kern="1200">
                <a:ea typeface="+mn-ea"/>
                <a:sym typeface="Arial"/>
              </a:rPr>
              <a:t>Oficial de seguridad</a:t>
            </a:r>
          </a:p>
          <a:p>
            <a:pPr>
              <a:spcBef>
                <a:spcPct val="100000"/>
              </a:spcBef>
              <a:buSzPct val="99000"/>
            </a:pPr>
            <a:r>
              <a:rPr lang="es-ES" kern="1200">
                <a:sym typeface="Arial"/>
              </a:rPr>
              <a:t> </a:t>
            </a:r>
            <a:endParaRPr lang="en-US"/>
          </a:p>
        </p:txBody>
      </p:sp>
      <p:pic>
        <p:nvPicPr>
          <p:cNvPr id="8" name="Content Placeholder 7" descr="Incident command; command staff includes: public information officer, safety officer, and liaison officer">
            <a:extLst>
              <a:ext uri="{FF2B5EF4-FFF2-40B4-BE49-F238E27FC236}">
                <a16:creationId xmlns:a16="http://schemas.microsoft.com/office/drawing/2014/main" id="{243F9B04-B590-4D5A-9999-E06D237CC0C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53025" y="2314575"/>
            <a:ext cx="2952750" cy="2238375"/>
          </a:xfrm>
          <a:prstGeom prst="rect">
            <a:avLst/>
          </a:prstGeom>
        </p:spPr>
      </p:pic>
      <p:sp>
        <p:nvSpPr>
          <p:cNvPr id="9" name="Slide Number Placeholder 8">
            <a:extLst>
              <a:ext uri="{FF2B5EF4-FFF2-40B4-BE49-F238E27FC236}">
                <a16:creationId xmlns:a16="http://schemas.microsoft.com/office/drawing/2014/main" id="{D8F824F1-85A3-409F-BBDF-8FA0452028E4}"/>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5</a:t>
            </a:fld>
            <a:endParaRPr lang="en-US"/>
          </a:p>
        </p:txBody>
      </p:sp>
    </p:spTree>
    <p:extLst>
      <p:ext uri="{BB962C8B-B14F-4D97-AF65-F5344CB8AC3E}">
        <p14:creationId xmlns:p14="http://schemas.microsoft.com/office/powerpoint/2010/main" val="334711040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Ayudantes </a:t>
            </a:r>
          </a:p>
        </p:txBody>
      </p:sp>
      <p:sp>
        <p:nvSpPr>
          <p:cNvPr id="3" name="Content Placeholder 2">
            <a:extLst>
              <a:ext uri="{FF2B5EF4-FFF2-40B4-BE49-F238E27FC236}">
                <a16:creationId xmlns:a16="http://schemas.microsoft.com/office/drawing/2014/main" id="{AD6BB156-793A-42BC-9D68-EB89B1AF4F1B}"/>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En un incidente grande o complejo, los miembros del Personal del comando pueden necesitar uno o más Asistentes para ayudarles a manejar sus cargas de trabajo. Cada miembro del personal del comando es responsable de organizar a sus asistentes para lograr la máxima eficiencia. Los asistentes son subordinados de las principales posiciones del Personal de Mando. </a:t>
            </a:r>
          </a:p>
          <a:p>
            <a:pPr fontAlgn="auto">
              <a:spcBef>
                <a:spcPct val="100000"/>
              </a:spcBef>
              <a:spcAft>
                <a:spcPts val="0"/>
              </a:spcAft>
              <a:buSzPct val="99000"/>
              <a:tabLst/>
            </a:pPr>
            <a:r>
              <a:rPr lang="es-ES" kern="1200">
                <a:sym typeface="Arial"/>
              </a:rPr>
              <a:t>Como lo indica el título, los Asistentes deben tener un nivel de capacidad técnica, calificaciones y responsabilidad subordinada a las posiciones principales. </a:t>
            </a:r>
          </a:p>
          <a:p>
            <a:pPr fontAlgn="auto">
              <a:spcBef>
                <a:spcPct val="100000"/>
              </a:spcBef>
              <a:spcAft>
                <a:spcPts val="0"/>
              </a:spcAft>
              <a:buSzPct val="99000"/>
              <a:tabLst/>
            </a:pPr>
            <a:r>
              <a:rPr lang="es-ES" kern="1200">
                <a:sym typeface="Arial"/>
              </a:rPr>
              <a:t>Los asistentes también pueden ser asignados a los Líderes de la Unidad (por ejemplo, en los campamentos para supervisar las actividades de la unidad). </a:t>
            </a:r>
            <a:endParaRPr lang="en-US"/>
          </a:p>
        </p:txBody>
      </p:sp>
      <p:pic>
        <p:nvPicPr>
          <p:cNvPr id="8" name="Content Placeholder 7" descr="Man looking at a map">
            <a:extLst>
              <a:ext uri="{FF2B5EF4-FFF2-40B4-BE49-F238E27FC236}">
                <a16:creationId xmlns:a16="http://schemas.microsoft.com/office/drawing/2014/main" id="{FAF2FFC2-239E-4191-A1FA-97BD54EB3BE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BB18C3E-B59B-4726-965E-A60671DA2DAB}"/>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6</a:t>
            </a:fld>
            <a:endParaRPr lang="en-US"/>
          </a:p>
        </p:txBody>
      </p:sp>
    </p:spTree>
    <p:extLst>
      <p:ext uri="{BB962C8B-B14F-4D97-AF65-F5344CB8AC3E}">
        <p14:creationId xmlns:p14="http://schemas.microsoft.com/office/powerpoint/2010/main" val="170224177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Agencia de asistencia </a:t>
            </a:r>
          </a:p>
        </p:txBody>
      </p:sp>
      <p:sp>
        <p:nvSpPr>
          <p:cNvPr id="3" name="Content Placeholder 2">
            <a:extLst>
              <a:ext uri="{FF2B5EF4-FFF2-40B4-BE49-F238E27FC236}">
                <a16:creationId xmlns:a16="http://schemas.microsoft.com/office/drawing/2014/main" id="{C9501921-8CBE-485A-982B-1A682E6F0751}"/>
              </a:ext>
            </a:extLst>
          </p:cNvPr>
          <p:cNvSpPr>
            <a:spLocks noGrp="1"/>
          </p:cNvSpPr>
          <p:nvPr>
            <p:ph sz="quarter" idx="13"/>
          </p:nvPr>
        </p:nvSpPr>
        <p:spPr/>
        <p:txBody>
          <a:bodyPr>
            <a:normAutofit fontScale="92500"/>
          </a:bodyPr>
          <a:lstStyle/>
          <a:p>
            <a:pPr fontAlgn="auto">
              <a:spcBef>
                <a:spcPct val="100000"/>
              </a:spcBef>
              <a:spcAft>
                <a:spcPts val="0"/>
              </a:spcAft>
              <a:buSzPct val="99000"/>
              <a:tabLst/>
            </a:pPr>
            <a:r>
              <a:rPr lang="es-ES" kern="1200">
                <a:sym typeface="Arial"/>
              </a:rPr>
              <a:t>Una agencia o jurisdicción a menudo enviará recursos para ayudar en un incidente. En ICS estas se llaman agencias de asistencia. </a:t>
            </a:r>
          </a:p>
          <a:p>
            <a:pPr fontAlgn="auto">
              <a:spcBef>
                <a:spcPct val="100000"/>
              </a:spcBef>
              <a:spcAft>
                <a:spcPts val="0"/>
              </a:spcAft>
              <a:buSzPct val="99000"/>
              <a:tabLst/>
            </a:pPr>
            <a:r>
              <a:rPr lang="es-ES" kern="1200">
                <a:sym typeface="Arial"/>
              </a:rPr>
              <a:t>Una agencia de asistencia se define como una agencia u organización que proporciona personal, servicios u otros recursos a la agencia con responsabilidad directa para la gestión de incidentes. </a:t>
            </a:r>
            <a:endParaRPr lang="en-US"/>
          </a:p>
        </p:txBody>
      </p:sp>
      <p:pic>
        <p:nvPicPr>
          <p:cNvPr id="8" name="Content Placeholder 7" descr="The back of a police officer wearing a green police jacket">
            <a:extLst>
              <a:ext uri="{FF2B5EF4-FFF2-40B4-BE49-F238E27FC236}">
                <a16:creationId xmlns:a16="http://schemas.microsoft.com/office/drawing/2014/main" id="{E5A32398-A42B-4C38-86D9-3034C086E9A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4D8EB4E-0357-4602-8E50-27CA40DB6299}"/>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7</a:t>
            </a:fld>
            <a:endParaRPr lang="en-US"/>
          </a:p>
        </p:txBody>
      </p:sp>
    </p:spTree>
    <p:extLst>
      <p:ext uri="{BB962C8B-B14F-4D97-AF65-F5344CB8AC3E}">
        <p14:creationId xmlns:p14="http://schemas.microsoft.com/office/powerpoint/2010/main" val="101882825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Agencia colaboradora </a:t>
            </a:r>
          </a:p>
        </p:txBody>
      </p:sp>
      <p:sp>
        <p:nvSpPr>
          <p:cNvPr id="3" name="Content Placeholder 2">
            <a:extLst>
              <a:ext uri="{FF2B5EF4-FFF2-40B4-BE49-F238E27FC236}">
                <a16:creationId xmlns:a16="http://schemas.microsoft.com/office/drawing/2014/main" id="{77DF8B31-A78B-4D6B-AC54-3C547A0C1413}"/>
              </a:ext>
            </a:extLst>
          </p:cNvPr>
          <p:cNvSpPr>
            <a:spLocks noGrp="1"/>
          </p:cNvSpPr>
          <p:nvPr>
            <p:ph sz="quarter" idx="13"/>
          </p:nvPr>
        </p:nvSpPr>
        <p:spPr/>
        <p:txBody>
          <a:bodyPr>
            <a:normAutofit fontScale="85000" lnSpcReduction="20000"/>
          </a:bodyPr>
          <a:lstStyle/>
          <a:p>
            <a:pPr fontAlgn="auto">
              <a:spcBef>
                <a:spcPct val="100000"/>
              </a:spcBef>
              <a:spcAft>
                <a:spcPts val="0"/>
              </a:spcAft>
              <a:buSzPct val="99000"/>
              <a:tabLst/>
            </a:pPr>
            <a:r>
              <a:rPr lang="es-ES" kern="1200">
                <a:sym typeface="Arial"/>
              </a:rPr>
              <a:t>Una agencia colaboradora es una agencia que brinda asistencia que no sea funciones o recursos operativos o de apoyo directos para el esfuerzo de gestión de incidentes. </a:t>
            </a:r>
          </a:p>
          <a:p>
            <a:pPr fontAlgn="auto">
              <a:spcBef>
                <a:spcPct val="100000"/>
              </a:spcBef>
              <a:spcAft>
                <a:spcPts val="0"/>
              </a:spcAft>
              <a:buSzPct val="99000"/>
              <a:tabLst/>
            </a:pPr>
            <a:r>
              <a:rPr lang="es-ES" kern="1200">
                <a:sym typeface="Arial"/>
              </a:rPr>
              <a:t>¡No se confunda entre una agencia de asistencia y una agencia de cooperación! </a:t>
            </a:r>
          </a:p>
          <a:p>
            <a:pPr fontAlgn="auto">
              <a:spcBef>
                <a:spcPct val="100000"/>
              </a:spcBef>
              <a:spcAft>
                <a:spcPts val="0"/>
              </a:spcAft>
              <a:buSzPct val="99000"/>
              <a:tabLst/>
            </a:pPr>
            <a:r>
              <a:rPr lang="es-ES" kern="1200">
                <a:sym typeface="Arial"/>
              </a:rPr>
              <a:t>Una agencia de asistencia tiene la responsabilidad directa de la respuesta a incidentes, mientras que una agencia de cooperación simplemente ofrece asistencia. </a:t>
            </a:r>
            <a:endParaRPr lang="en-US"/>
          </a:p>
        </p:txBody>
      </p:sp>
      <p:pic>
        <p:nvPicPr>
          <p:cNvPr id="8" name="Content Placeholder 7" descr="American Red Cross volunteers handing out food to survivors">
            <a:extLst>
              <a:ext uri="{FF2B5EF4-FFF2-40B4-BE49-F238E27FC236}">
                <a16:creationId xmlns:a16="http://schemas.microsoft.com/office/drawing/2014/main" id="{C3DCE168-74FB-4EF7-88E2-8FD0C8437C3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A8FA77CA-C894-4CCC-A81C-5F0CAEBC2C1C}"/>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8</a:t>
            </a:fld>
            <a:endParaRPr lang="en-US"/>
          </a:p>
        </p:txBody>
      </p:sp>
    </p:spTree>
    <p:extLst>
      <p:ext uri="{BB962C8B-B14F-4D97-AF65-F5344CB8AC3E}">
        <p14:creationId xmlns:p14="http://schemas.microsoft.com/office/powerpoint/2010/main" val="166768604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Representante de la agencia </a:t>
            </a:r>
          </a:p>
        </p:txBody>
      </p:sp>
      <p:sp>
        <p:nvSpPr>
          <p:cNvPr id="3" name="Content Placeholder 2">
            <a:extLst>
              <a:ext uri="{FF2B5EF4-FFF2-40B4-BE49-F238E27FC236}">
                <a16:creationId xmlns:a16="http://schemas.microsoft.com/office/drawing/2014/main" id="{ED54513C-3428-4BDD-9A19-064A978421DA}"/>
              </a:ext>
            </a:extLst>
          </p:cNvPr>
          <p:cNvSpPr>
            <a:spLocks noGrp="1"/>
          </p:cNvSpPr>
          <p:nvPr>
            <p:ph sz="quarter" idx="13"/>
          </p:nvPr>
        </p:nvSpPr>
        <p:spPr/>
        <p:txBody>
          <a:bodyPr/>
          <a:lstStyle/>
          <a:p>
            <a:pPr>
              <a:spcBef>
                <a:spcPct val="100000"/>
              </a:spcBef>
              <a:buSzPct val="99000"/>
            </a:pPr>
            <a:r>
              <a:rPr lang="es-ES" kern="1200">
                <a:sym typeface="Arial"/>
              </a:rPr>
              <a:t>Un Representante de la Agencia es una persona asignada a un incidente de una agencia de asistencia o de cooperación. El Representante de la Agencia tiene autoridad delegada para tomar decisiones sobre asuntos que afectan la participación de esa agencia en el incidente. </a:t>
            </a:r>
            <a:endParaRPr lang="en-US"/>
          </a:p>
        </p:txBody>
      </p:sp>
      <p:pic>
        <p:nvPicPr>
          <p:cNvPr id="8" name="Content Placeholder 7" descr="Man and woman shaking hands">
            <a:extLst>
              <a:ext uri="{FF2B5EF4-FFF2-40B4-BE49-F238E27FC236}">
                <a16:creationId xmlns:a16="http://schemas.microsoft.com/office/drawing/2014/main" id="{93545DC0-F530-45DD-9C0F-CD0CAD75817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08D4A7DB-78FD-4407-969F-F7533E85B3CF}"/>
              </a:ext>
            </a:extLst>
          </p:cNvPr>
          <p:cNvSpPr>
            <a:spLocks noGrp="1"/>
          </p:cNvSpPr>
          <p:nvPr>
            <p:ph type="sldNum" sz="quarter" idx="12"/>
          </p:nvPr>
        </p:nvSpPr>
        <p:spPr/>
        <p:txBody>
          <a:bodyPr/>
          <a:lstStyle/>
          <a:p>
            <a:pPr>
              <a:spcBef>
                <a:spcPts val="100"/>
              </a:spcBef>
              <a:buSzPct val="99000"/>
            </a:pPr>
            <a:fld id="{A7FC4AA8-21F0-4883-967D-4F5A86ABEDD7}" type="slidenum">
              <a:rPr lang="en-US" smtClean="0"/>
              <a:pPr>
                <a:spcBef>
                  <a:spcPts val="100"/>
                </a:spcBef>
                <a:buSzPct val="99000"/>
              </a:pPr>
              <a:t>9</a:t>
            </a:fld>
            <a:endParaRPr lang="en-US"/>
          </a:p>
        </p:txBody>
      </p:sp>
    </p:spTree>
    <p:extLst>
      <p:ext uri="{BB962C8B-B14F-4D97-AF65-F5344CB8AC3E}">
        <p14:creationId xmlns:p14="http://schemas.microsoft.com/office/powerpoint/2010/main" val="818164040"/>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3274</Words>
  <Application>Microsoft Office PowerPoint</Application>
  <PresentationFormat>On-screen Show (4:3)</PresentationFormat>
  <Paragraphs>219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Times New Roman</vt:lpstr>
      <vt:lpstr>Wingdings</vt:lpstr>
      <vt:lpstr>EMI_PPT</vt:lpstr>
      <vt:lpstr>Objetivos de la unidad </vt:lpstr>
      <vt:lpstr>Comandante de Incidentes </vt:lpstr>
      <vt:lpstr>Comandante del incidente (continuación) </vt:lpstr>
      <vt:lpstr>Comandante de incidentes adjunto </vt:lpstr>
      <vt:lpstr>Personal de mando </vt:lpstr>
      <vt:lpstr>Ayudantes </vt:lpstr>
      <vt:lpstr>Agencia de asistencia </vt:lpstr>
      <vt:lpstr>Agencia colaboradora </vt:lpstr>
      <vt:lpstr>Representante de la agencia </vt:lpstr>
      <vt:lpstr>PowerPoint Presentation</vt:lpstr>
      <vt:lpstr>PowerPoint Presentation</vt:lpstr>
      <vt:lpstr>Incidentes en expansión </vt:lpstr>
      <vt:lpstr>Sección de Operaciones </vt:lpstr>
      <vt:lpstr>Jefe de Sección de Operaciones </vt:lpstr>
      <vt:lpstr>Sección de Operaciones: Áreas de Escenario. </vt:lpstr>
      <vt:lpstr>Áreas de puesta en escena: cadena de mando </vt:lpstr>
      <vt:lpstr>Divisiones y Grupos </vt:lpstr>
      <vt:lpstr>Ramas</vt:lpstr>
      <vt:lpstr>Rama de Operaciones Aéreas </vt:lpstr>
      <vt:lpstr>Sección de Planificación </vt:lpstr>
      <vt:lpstr>Sección de Planificación del Personal Clave </vt:lpstr>
      <vt:lpstr>Sección de Planificación de Unidades </vt:lpstr>
      <vt:lpstr>Sección de Logística</vt:lpstr>
      <vt:lpstr>Sección de Logística: Servicio de Sucursal. </vt:lpstr>
      <vt:lpstr>Logistics Section: Support Branch</vt:lpstr>
      <vt:lpstr>Sección de Finanzas / Administración </vt:lpstr>
      <vt:lpstr>Unidades de Finanzas / Administración </vt:lpstr>
      <vt:lpstr>Inteligencia / Función de Investigaciones en ICS </vt:lpstr>
      <vt:lpstr>Herramientas de ICS </vt:lpstr>
      <vt:lpstr>Formularios de ICS </vt:lpstr>
      <vt:lpstr>Formulario ICS 201, informe del incidente </vt:lpstr>
      <vt:lpstr>Formulario ICS 201, informe de incidentes (continuación) </vt:lpstr>
      <vt:lpstr>Otras formas de ICS de uso común </vt:lpstr>
      <vt:lpstr>Lección completada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2021-04-30T14:41:10Z</dcterms:created>
  <dcterms:modified xsi:type="dcterms:W3CDTF">2021-04-30T17:52:04Z</dcterms:modified>
</cp:coreProperties>
</file>